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323" r:id="rId6"/>
    <p:sldId id="261" r:id="rId7"/>
    <p:sldId id="316" r:id="rId8"/>
    <p:sldId id="317" r:id="rId9"/>
    <p:sldId id="264" r:id="rId10"/>
    <p:sldId id="265" r:id="rId11"/>
    <p:sldId id="266" r:id="rId12"/>
    <p:sldId id="267" r:id="rId13"/>
    <p:sldId id="275" r:id="rId14"/>
    <p:sldId id="276" r:id="rId15"/>
    <p:sldId id="277" r:id="rId16"/>
    <p:sldId id="278" r:id="rId17"/>
    <p:sldId id="282" r:id="rId18"/>
    <p:sldId id="283" r:id="rId19"/>
    <p:sldId id="284" r:id="rId20"/>
    <p:sldId id="299" r:id="rId21"/>
    <p:sldId id="270" r:id="rId22"/>
    <p:sldId id="271" r:id="rId23"/>
    <p:sldId id="279" r:id="rId24"/>
    <p:sldId id="280" r:id="rId25"/>
    <p:sldId id="281" r:id="rId26"/>
    <p:sldId id="286" r:id="rId27"/>
    <p:sldId id="290" r:id="rId28"/>
    <p:sldId id="305" r:id="rId29"/>
    <p:sldId id="306" r:id="rId30"/>
    <p:sldId id="272" r:id="rId31"/>
    <p:sldId id="273" r:id="rId32"/>
    <p:sldId id="274" r:id="rId33"/>
    <p:sldId id="307" r:id="rId34"/>
    <p:sldId id="308" r:id="rId35"/>
    <p:sldId id="310" r:id="rId36"/>
    <p:sldId id="300" r:id="rId37"/>
    <p:sldId id="313" r:id="rId38"/>
    <p:sldId id="315" r:id="rId39"/>
    <p:sldId id="314" r:id="rId40"/>
    <p:sldId id="328" r:id="rId41"/>
    <p:sldId id="329" r:id="rId42"/>
    <p:sldId id="330" r:id="rId43"/>
    <p:sldId id="331" r:id="rId44"/>
    <p:sldId id="332" r:id="rId45"/>
    <p:sldId id="333" r:id="rId46"/>
    <p:sldId id="327" r:id="rId47"/>
    <p:sldId id="291" r:id="rId48"/>
    <p:sldId id="292" r:id="rId49"/>
    <p:sldId id="293" r:id="rId50"/>
    <p:sldId id="295" r:id="rId51"/>
    <p:sldId id="296" r:id="rId52"/>
    <p:sldId id="297" r:id="rId53"/>
  </p:sldIdLst>
  <p:sldSz cx="12192000" cy="6858000"/>
  <p:notesSz cx="6858000" cy="9144000"/>
  <p:embeddedFontLst>
    <p:embeddedFont>
      <p:font typeface="Arial Rounded MT Bold" panose="020F0704030504030204" pitchFamily="34" charset="0"/>
      <p:regular r:id="rId55"/>
    </p:embeddedFont>
    <p:embeddedFont>
      <p:font typeface="Bahnschrift" panose="020B0502040204020203" pitchFamily="34" charset="0"/>
      <p:regular r:id="rId56"/>
      <p:bold r:id="rId57"/>
    </p:embeddedFont>
    <p:embeddedFont>
      <p:font typeface="Calibri" panose="020F0502020204030204" pitchFamily="34" charset="0"/>
      <p:regular r:id="rId58"/>
      <p:bold r:id="rId59"/>
      <p:italic r:id="rId60"/>
      <p:boldItalic r:id="rId61"/>
    </p:embeddedFont>
    <p:embeddedFont>
      <p:font typeface="Questrial" pitchFamily="2" charset="0"/>
      <p:regular r:id="rId62"/>
    </p:embeddedFont>
    <p:embeddedFont>
      <p:font typeface="Roboto Slab Light" pitchFamily="2"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gmpOBO3REOpzPksf7KpxZhwyV1k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habo" initials="sh" lastIdx="1" clrIdx="0">
    <p:extLst>
      <p:ext uri="{19B8F6BF-5375-455C-9EA6-DF929625EA0E}">
        <p15:presenceInfo xmlns:p15="http://schemas.microsoft.com/office/powerpoint/2012/main" userId="e0b64255d7d73e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8730C-D308-4542-9B38-BEF644CEF1B2}" v="5" dt="2023-07-16T20:37:20.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1" d="100"/>
          <a:sy n="81"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idi Sayed" userId="ee181c39a27fa6fe" providerId="LiveId" clId="{1EB8730C-D308-4542-9B38-BEF644CEF1B2}"/>
    <pc:docChg chg="delSld modSld">
      <pc:chgData name="Haidi Sayed" userId="ee181c39a27fa6fe" providerId="LiveId" clId="{1EB8730C-D308-4542-9B38-BEF644CEF1B2}" dt="2023-07-16T20:52:41.235" v="58" actId="729"/>
      <pc:docMkLst>
        <pc:docMk/>
      </pc:docMkLst>
      <pc:sldChg chg="modAnim">
        <pc:chgData name="Haidi Sayed" userId="ee181c39a27fa6fe" providerId="LiveId" clId="{1EB8730C-D308-4542-9B38-BEF644CEF1B2}" dt="2023-07-16T20:23:53.858" v="0"/>
        <pc:sldMkLst>
          <pc:docMk/>
          <pc:sldMk cId="0" sldId="290"/>
        </pc:sldMkLst>
      </pc:sldChg>
      <pc:sldChg chg="modSp mod">
        <pc:chgData name="Haidi Sayed" userId="ee181c39a27fa6fe" providerId="LiveId" clId="{1EB8730C-D308-4542-9B38-BEF644CEF1B2}" dt="2023-07-16T20:51:57.149" v="53" actId="20577"/>
        <pc:sldMkLst>
          <pc:docMk/>
          <pc:sldMk cId="0" sldId="291"/>
        </pc:sldMkLst>
        <pc:spChg chg="mod">
          <ac:chgData name="Haidi Sayed" userId="ee181c39a27fa6fe" providerId="LiveId" clId="{1EB8730C-D308-4542-9B38-BEF644CEF1B2}" dt="2023-07-16T20:51:57.149" v="53" actId="20577"/>
          <ac:spMkLst>
            <pc:docMk/>
            <pc:sldMk cId="0" sldId="291"/>
            <ac:spMk id="470" creationId="{00000000-0000-0000-0000-000000000000}"/>
          </ac:spMkLst>
        </pc:spChg>
      </pc:sldChg>
      <pc:sldChg chg="modSp mod">
        <pc:chgData name="Haidi Sayed" userId="ee181c39a27fa6fe" providerId="LiveId" clId="{1EB8730C-D308-4542-9B38-BEF644CEF1B2}" dt="2023-07-16T20:51:05.205" v="48" actId="20577"/>
        <pc:sldMkLst>
          <pc:docMk/>
          <pc:sldMk cId="0" sldId="292"/>
        </pc:sldMkLst>
        <pc:spChg chg="mod">
          <ac:chgData name="Haidi Sayed" userId="ee181c39a27fa6fe" providerId="LiveId" clId="{1EB8730C-D308-4542-9B38-BEF644CEF1B2}" dt="2023-07-16T20:51:05.205" v="48" actId="20577"/>
          <ac:spMkLst>
            <pc:docMk/>
            <pc:sldMk cId="0" sldId="292"/>
            <ac:spMk id="482" creationId="{00000000-0000-0000-0000-000000000000}"/>
          </ac:spMkLst>
        </pc:spChg>
      </pc:sldChg>
      <pc:sldChg chg="modSp mod">
        <pc:chgData name="Haidi Sayed" userId="ee181c39a27fa6fe" providerId="LiveId" clId="{1EB8730C-D308-4542-9B38-BEF644CEF1B2}" dt="2023-07-16T20:52:07.944" v="57" actId="20577"/>
        <pc:sldMkLst>
          <pc:docMk/>
          <pc:sldMk cId="0" sldId="293"/>
        </pc:sldMkLst>
        <pc:spChg chg="mod">
          <ac:chgData name="Haidi Sayed" userId="ee181c39a27fa6fe" providerId="LiveId" clId="{1EB8730C-D308-4542-9B38-BEF644CEF1B2}" dt="2023-07-16T20:52:07.944" v="57" actId="20577"/>
          <ac:spMkLst>
            <pc:docMk/>
            <pc:sldMk cId="0" sldId="293"/>
            <ac:spMk id="489" creationId="{00000000-0000-0000-0000-000000000000}"/>
          </ac:spMkLst>
        </pc:spChg>
      </pc:sldChg>
      <pc:sldChg chg="modAnim">
        <pc:chgData name="Haidi Sayed" userId="ee181c39a27fa6fe" providerId="LiveId" clId="{1EB8730C-D308-4542-9B38-BEF644CEF1B2}" dt="2023-07-16T20:25:10.989" v="1"/>
        <pc:sldMkLst>
          <pc:docMk/>
          <pc:sldMk cId="2709202267" sldId="305"/>
        </pc:sldMkLst>
      </pc:sldChg>
      <pc:sldChg chg="modAnim">
        <pc:chgData name="Haidi Sayed" userId="ee181c39a27fa6fe" providerId="LiveId" clId="{1EB8730C-D308-4542-9B38-BEF644CEF1B2}" dt="2023-07-16T20:25:25.377" v="2"/>
        <pc:sldMkLst>
          <pc:docMk/>
          <pc:sldMk cId="901482015" sldId="306"/>
        </pc:sldMkLst>
      </pc:sldChg>
      <pc:sldChg chg="modAnim">
        <pc:chgData name="Haidi Sayed" userId="ee181c39a27fa6fe" providerId="LiveId" clId="{1EB8730C-D308-4542-9B38-BEF644CEF1B2}" dt="2023-07-16T20:35:59.257" v="3"/>
        <pc:sldMkLst>
          <pc:docMk/>
          <pc:sldMk cId="361823646" sldId="307"/>
        </pc:sldMkLst>
      </pc:sldChg>
      <pc:sldChg chg="modAnim">
        <pc:chgData name="Haidi Sayed" userId="ee181c39a27fa6fe" providerId="LiveId" clId="{1EB8730C-D308-4542-9B38-BEF644CEF1B2}" dt="2023-07-16T20:37:20.535" v="4"/>
        <pc:sldMkLst>
          <pc:docMk/>
          <pc:sldMk cId="1737040855" sldId="308"/>
        </pc:sldMkLst>
      </pc:sldChg>
      <pc:sldChg chg="mod modShow">
        <pc:chgData name="Haidi Sayed" userId="ee181c39a27fa6fe" providerId="LiveId" clId="{1EB8730C-D308-4542-9B38-BEF644CEF1B2}" dt="2023-07-16T20:52:41.235" v="58" actId="729"/>
        <pc:sldMkLst>
          <pc:docMk/>
          <pc:sldMk cId="2900937962" sldId="310"/>
        </pc:sldMkLst>
      </pc:sldChg>
      <pc:sldChg chg="del">
        <pc:chgData name="Haidi Sayed" userId="ee181c39a27fa6fe" providerId="LiveId" clId="{1EB8730C-D308-4542-9B38-BEF644CEF1B2}" dt="2023-07-16T20:51:52" v="49" actId="47"/>
        <pc:sldMkLst>
          <pc:docMk/>
          <pc:sldMk cId="1771527027"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2" name="Google Shape;4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2052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531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1903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312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1990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9898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751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5784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346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2598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222222"/>
                </a:solidFill>
                <a:latin typeface="Arial"/>
                <a:ea typeface="Arial"/>
                <a:cs typeface="Arial"/>
                <a:sym typeface="Arial"/>
              </a:rPr>
              <a:t>For individuals ≥40 years of age, the population prevalence data (%) in 2015 per region are colour-coded </a:t>
            </a:r>
            <a:endParaRPr/>
          </a:p>
          <a:p>
            <a:pPr marL="0" lvl="0" indent="0" algn="l" rtl="0">
              <a:spcBef>
                <a:spcPts val="0"/>
              </a:spcBef>
              <a:spcAft>
                <a:spcPts val="0"/>
              </a:spcAft>
              <a:buNone/>
            </a:pPr>
            <a:r>
              <a:rPr lang="en-US" b="0" i="0">
                <a:solidFill>
                  <a:srgbClr val="222222"/>
                </a:solidFill>
                <a:latin typeface="Arial"/>
                <a:ea typeface="Arial"/>
                <a:cs typeface="Arial"/>
                <a:sym typeface="Arial"/>
              </a:rPr>
              <a:t>Prevalence:</a:t>
            </a:r>
            <a:r>
              <a:rPr lang="en-US" b="0" i="0">
                <a:solidFill>
                  <a:srgbClr val="4D5156"/>
                </a:solidFill>
                <a:latin typeface="arial"/>
                <a:ea typeface="arial"/>
                <a:cs typeface="arial"/>
                <a:sym typeface="arial"/>
              </a:rPr>
              <a:t>s the proportion of a particular population found to be affected by a medical condition at a specific time</a:t>
            </a: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3"/>
          <p:cNvSpPr>
            <a:spLocks noGrp="1"/>
          </p:cNvSpPr>
          <p:nvPr>
            <p:ph type="pic" idx="2"/>
          </p:nvPr>
        </p:nvSpPr>
        <p:spPr>
          <a:xfrm>
            <a:off x="5183188" y="987425"/>
            <a:ext cx="6172200" cy="4873625"/>
          </a:xfrm>
          <a:prstGeom prst="rect">
            <a:avLst/>
          </a:prstGeom>
          <a:noFill/>
          <a:ln>
            <a:noFill/>
          </a:ln>
        </p:spPr>
      </p:sp>
      <p:sp>
        <p:nvSpPr>
          <p:cNvPr id="71" name="Google Shape;71;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47"/>
          <p:cNvSpPr txBox="1">
            <a:spLocks noGrp="1"/>
          </p:cNvSpPr>
          <p:nvPr>
            <p:ph type="body" idx="1"/>
          </p:nvPr>
        </p:nvSpPr>
        <p:spPr>
          <a:xfrm>
            <a:off x="839833" y="1563433"/>
            <a:ext cx="10506400" cy="4649600"/>
          </a:xfrm>
          <a:prstGeom prst="rect">
            <a:avLst/>
          </a:prstGeom>
          <a:noFill/>
          <a:ln>
            <a:noFill/>
          </a:ln>
        </p:spPr>
        <p:txBody>
          <a:bodyPr spcFirstLastPara="1" wrap="square" lIns="91425" tIns="91425" rIns="91425" bIns="91425" anchor="t" anchorCtr="0">
            <a:noAutofit/>
          </a:bodyPr>
          <a:lstStyle>
            <a:lvl1pPr marL="457200" lvl="0" indent="-381000" algn="l">
              <a:lnSpc>
                <a:spcPct val="90000"/>
              </a:lnSpc>
              <a:spcBef>
                <a:spcPts val="0"/>
              </a:spcBef>
              <a:spcAft>
                <a:spcPts val="0"/>
              </a:spcAft>
              <a:buClr>
                <a:schemeClr val="dk1"/>
              </a:buClr>
              <a:buSzPts val="2400"/>
              <a:buFont typeface="Comfortaa"/>
              <a:buAutoNum type="arabicPeriod"/>
              <a:defRPr sz="1600">
                <a:solidFill>
                  <a:schemeClr val="dk1"/>
                </a:solidFill>
                <a:latin typeface="Questrial"/>
                <a:ea typeface="Questrial"/>
                <a:cs typeface="Questrial"/>
                <a:sym typeface="Questrial"/>
              </a:defRPr>
            </a:lvl1pPr>
            <a:lvl2pPr marL="914400" lvl="1" indent="-317500" algn="l">
              <a:lnSpc>
                <a:spcPct val="90000"/>
              </a:lnSpc>
              <a:spcBef>
                <a:spcPts val="0"/>
              </a:spcBef>
              <a:spcAft>
                <a:spcPts val="0"/>
              </a:spcAft>
              <a:buClr>
                <a:schemeClr val="dk1"/>
              </a:buClr>
              <a:buSzPts val="1400"/>
              <a:buFont typeface="Roboto Slab Light"/>
              <a:buAutoNum type="alphaLcPeriod"/>
              <a:defRPr>
                <a:solidFill>
                  <a:schemeClr val="dk1"/>
                </a:solidFill>
                <a:latin typeface="Roboto Slab Light"/>
                <a:ea typeface="Roboto Slab Light"/>
                <a:cs typeface="Roboto Slab Light"/>
                <a:sym typeface="Roboto Slab Light"/>
              </a:defRPr>
            </a:lvl2pPr>
            <a:lvl3pPr marL="1371600" lvl="2" indent="-317500" algn="l">
              <a:lnSpc>
                <a:spcPct val="90000"/>
              </a:lnSpc>
              <a:spcBef>
                <a:spcPts val="0"/>
              </a:spcBef>
              <a:spcAft>
                <a:spcPts val="0"/>
              </a:spcAft>
              <a:buClr>
                <a:schemeClr val="dk1"/>
              </a:buClr>
              <a:buSzPts val="1400"/>
              <a:buFont typeface="Roboto Slab Light"/>
              <a:buAutoNum type="romanLcPeriod"/>
              <a:defRPr>
                <a:solidFill>
                  <a:schemeClr val="dk1"/>
                </a:solidFill>
                <a:latin typeface="Roboto Slab Light"/>
                <a:ea typeface="Roboto Slab Light"/>
                <a:cs typeface="Roboto Slab Light"/>
                <a:sym typeface="Roboto Slab Light"/>
              </a:defRPr>
            </a:lvl3pPr>
            <a:lvl4pPr marL="1828800" lvl="3" indent="-317500" algn="l">
              <a:lnSpc>
                <a:spcPct val="90000"/>
              </a:lnSpc>
              <a:spcBef>
                <a:spcPts val="0"/>
              </a:spcBef>
              <a:spcAft>
                <a:spcPts val="0"/>
              </a:spcAft>
              <a:buClr>
                <a:schemeClr val="dk1"/>
              </a:buClr>
              <a:buSzPts val="1400"/>
              <a:buFont typeface="Roboto Slab Light"/>
              <a:buAutoNum type="arabicPeriod"/>
              <a:defRPr>
                <a:solidFill>
                  <a:schemeClr val="dk1"/>
                </a:solidFill>
                <a:latin typeface="Roboto Slab Light"/>
                <a:ea typeface="Roboto Slab Light"/>
                <a:cs typeface="Roboto Slab Light"/>
                <a:sym typeface="Roboto Slab Light"/>
              </a:defRPr>
            </a:lvl4pPr>
            <a:lvl5pPr marL="2286000" lvl="4" indent="-317500" algn="l">
              <a:lnSpc>
                <a:spcPct val="90000"/>
              </a:lnSpc>
              <a:spcBef>
                <a:spcPts val="0"/>
              </a:spcBef>
              <a:spcAft>
                <a:spcPts val="0"/>
              </a:spcAft>
              <a:buClr>
                <a:schemeClr val="dk1"/>
              </a:buClr>
              <a:buSzPts val="1400"/>
              <a:buFont typeface="Roboto Slab Light"/>
              <a:buAutoNum type="alphaLcPeriod"/>
              <a:defRPr>
                <a:solidFill>
                  <a:schemeClr val="dk1"/>
                </a:solidFill>
                <a:latin typeface="Roboto Slab Light"/>
                <a:ea typeface="Roboto Slab Light"/>
                <a:cs typeface="Roboto Slab Light"/>
                <a:sym typeface="Roboto Slab Light"/>
              </a:defRPr>
            </a:lvl5pPr>
            <a:lvl6pPr marL="2743200" lvl="5" indent="-317500" algn="l">
              <a:lnSpc>
                <a:spcPct val="90000"/>
              </a:lnSpc>
              <a:spcBef>
                <a:spcPts val="0"/>
              </a:spcBef>
              <a:spcAft>
                <a:spcPts val="0"/>
              </a:spcAft>
              <a:buClr>
                <a:schemeClr val="dk1"/>
              </a:buClr>
              <a:buSzPts val="1400"/>
              <a:buFont typeface="Roboto Slab Light"/>
              <a:buAutoNum type="romanLcPeriod"/>
              <a:defRPr>
                <a:solidFill>
                  <a:schemeClr val="dk1"/>
                </a:solidFill>
                <a:latin typeface="Roboto Slab Light"/>
                <a:ea typeface="Roboto Slab Light"/>
                <a:cs typeface="Roboto Slab Light"/>
                <a:sym typeface="Roboto Slab Light"/>
              </a:defRPr>
            </a:lvl6pPr>
            <a:lvl7pPr marL="3200400" lvl="6" indent="-317500" algn="l">
              <a:lnSpc>
                <a:spcPct val="90000"/>
              </a:lnSpc>
              <a:spcBef>
                <a:spcPts val="0"/>
              </a:spcBef>
              <a:spcAft>
                <a:spcPts val="0"/>
              </a:spcAft>
              <a:buClr>
                <a:schemeClr val="dk1"/>
              </a:buClr>
              <a:buSzPts val="1400"/>
              <a:buFont typeface="Roboto Slab Light"/>
              <a:buAutoNum type="arabicPeriod"/>
              <a:defRPr>
                <a:solidFill>
                  <a:schemeClr val="dk1"/>
                </a:solidFill>
                <a:latin typeface="Roboto Slab Light"/>
                <a:ea typeface="Roboto Slab Light"/>
                <a:cs typeface="Roboto Slab Light"/>
                <a:sym typeface="Roboto Slab Light"/>
              </a:defRPr>
            </a:lvl7pPr>
            <a:lvl8pPr marL="3657600" lvl="7" indent="-317500" algn="l">
              <a:lnSpc>
                <a:spcPct val="90000"/>
              </a:lnSpc>
              <a:spcBef>
                <a:spcPts val="0"/>
              </a:spcBef>
              <a:spcAft>
                <a:spcPts val="0"/>
              </a:spcAft>
              <a:buClr>
                <a:schemeClr val="dk1"/>
              </a:buClr>
              <a:buSzPts val="1400"/>
              <a:buFont typeface="Roboto Slab Light"/>
              <a:buAutoNum type="alphaLcPeriod"/>
              <a:defRPr>
                <a:solidFill>
                  <a:schemeClr val="dk1"/>
                </a:solidFill>
                <a:latin typeface="Roboto Slab Light"/>
                <a:ea typeface="Roboto Slab Light"/>
                <a:cs typeface="Roboto Slab Light"/>
                <a:sym typeface="Roboto Slab Light"/>
              </a:defRPr>
            </a:lvl8pPr>
            <a:lvl9pPr marL="4114800" lvl="8" indent="-317500" algn="l">
              <a:lnSpc>
                <a:spcPct val="90000"/>
              </a:lnSpc>
              <a:spcBef>
                <a:spcPts val="0"/>
              </a:spcBef>
              <a:spcAft>
                <a:spcPts val="0"/>
              </a:spcAft>
              <a:buClr>
                <a:schemeClr val="dk1"/>
              </a:buClr>
              <a:buSzPts val="1400"/>
              <a:buFont typeface="Roboto Slab Light"/>
              <a:buAutoNum type="romanLcPeriod"/>
              <a:defRPr>
                <a:solidFill>
                  <a:schemeClr val="dk1"/>
                </a:solidFill>
                <a:latin typeface="Roboto Slab Light"/>
                <a:ea typeface="Roboto Slab Light"/>
                <a:cs typeface="Roboto Slab Light"/>
                <a:sym typeface="Roboto Slab Light"/>
              </a:defRPr>
            </a:lvl9pPr>
          </a:lstStyle>
          <a:p>
            <a:endParaRPr/>
          </a:p>
        </p:txBody>
      </p:sp>
      <p:sp>
        <p:nvSpPr>
          <p:cNvPr id="35" name="Google Shape;35;p47"/>
          <p:cNvSpPr txBox="1">
            <a:spLocks noGrp="1"/>
          </p:cNvSpPr>
          <p:nvPr>
            <p:ph type="title"/>
          </p:nvPr>
        </p:nvSpPr>
        <p:spPr>
          <a:xfrm>
            <a:off x="839833" y="541900"/>
            <a:ext cx="9926400" cy="8620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3000"/>
              <a:buFont typeface="Calibri"/>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5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9.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35200"/>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4400"/>
              <a:buFont typeface="Arial Rounded"/>
              <a:buNone/>
            </a:pPr>
            <a:r>
              <a:rPr lang="en-US" sz="4400" b="1" dirty="0">
                <a:latin typeface="Bahnschrift" panose="020B0502040204020203" pitchFamily="34" charset="0"/>
                <a:ea typeface="Arial Rounded"/>
                <a:cs typeface="Arial Rounded"/>
                <a:sym typeface="Arial Rounded"/>
              </a:rPr>
              <a:t>Numerical Analysis of Aqueous Humor Flow in Healthy and Glaucomatous Eyes using a MIG Stent and artificial TM.</a:t>
            </a:r>
            <a:endParaRPr sz="4400" b="1" dirty="0">
              <a:latin typeface="Bahnschrift" panose="020B0502040204020203" pitchFamily="34" charset="0"/>
              <a:ea typeface="Arial Rounded"/>
              <a:cs typeface="Arial Rounded"/>
              <a:sym typeface="Arial Round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1248064" y="-16902"/>
            <a:ext cx="9926400" cy="8620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Clr>
                <a:schemeClr val="dk1"/>
              </a:buClr>
              <a:buSzPts val="4400"/>
              <a:buFont typeface="Arial Rounded"/>
              <a:buNone/>
            </a:pPr>
            <a:r>
              <a:rPr lang="en-US" b="1">
                <a:latin typeface="Arial Rounded"/>
                <a:ea typeface="Arial Rounded"/>
                <a:cs typeface="Arial Rounded"/>
                <a:sym typeface="Arial Rounded"/>
              </a:rPr>
              <a:t>Treatments</a:t>
            </a:r>
            <a:endParaRPr b="1">
              <a:latin typeface="Arial Rounded"/>
              <a:ea typeface="Arial Rounded"/>
              <a:cs typeface="Arial Rounded"/>
              <a:sym typeface="Arial Rounded"/>
            </a:endParaRPr>
          </a:p>
        </p:txBody>
      </p:sp>
      <p:cxnSp>
        <p:nvCxnSpPr>
          <p:cNvPr id="175" name="Google Shape;175;p10"/>
          <p:cNvCxnSpPr/>
          <p:nvPr/>
        </p:nvCxnSpPr>
        <p:spPr>
          <a:xfrm>
            <a:off x="1554560" y="3754263"/>
            <a:ext cx="1100401" cy="0"/>
          </a:xfrm>
          <a:prstGeom prst="straightConnector1">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49803"/>
              </a:srgbClr>
            </a:outerShdw>
          </a:effectLst>
        </p:spPr>
      </p:cxnSp>
      <p:sp>
        <p:nvSpPr>
          <p:cNvPr id="176" name="Google Shape;176;p10"/>
          <p:cNvSpPr txBox="1"/>
          <p:nvPr/>
        </p:nvSpPr>
        <p:spPr>
          <a:xfrm>
            <a:off x="3792464" y="548203"/>
            <a:ext cx="2418800" cy="982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endParaRPr sz="1867">
              <a:solidFill>
                <a:schemeClr val="dk1"/>
              </a:solidFill>
              <a:latin typeface="Questrial"/>
              <a:ea typeface="Questrial"/>
              <a:cs typeface="Questrial"/>
              <a:sym typeface="Questrial"/>
            </a:endParaRPr>
          </a:p>
        </p:txBody>
      </p:sp>
      <p:sp>
        <p:nvSpPr>
          <p:cNvPr id="177" name="Google Shape;177;p10"/>
          <p:cNvSpPr txBox="1"/>
          <p:nvPr/>
        </p:nvSpPr>
        <p:spPr>
          <a:xfrm>
            <a:off x="2007507" y="4999299"/>
            <a:ext cx="3498322" cy="982800"/>
          </a:xfrm>
          <a:prstGeom prst="rect">
            <a:avLst/>
          </a:prstGeom>
          <a:noFill/>
          <a:ln>
            <a:noFill/>
          </a:ln>
        </p:spPr>
        <p:txBody>
          <a:bodyPr spcFirstLastPara="1" wrap="square" lIns="121900" tIns="121900" rIns="121900" bIns="121900" anchor="t" anchorCtr="0">
            <a:noAutofit/>
          </a:bodyPr>
          <a:lstStyle/>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Rounded"/>
                <a:ea typeface="Arial Rounded"/>
                <a:cs typeface="Arial Rounded"/>
                <a:sym typeface="Arial Rounded"/>
              </a:rPr>
              <a:t>Destroy ciliary body cells</a:t>
            </a:r>
            <a:endParaRPr/>
          </a:p>
          <a:p>
            <a:pPr marL="342900" marR="0" lvl="0" indent="-342900" algn="l" rtl="0">
              <a:spcBef>
                <a:spcPts val="0"/>
              </a:spcBef>
              <a:spcAft>
                <a:spcPts val="0"/>
              </a:spcAft>
              <a:buClr>
                <a:schemeClr val="dk1"/>
              </a:buClr>
              <a:buSzPts val="2000"/>
              <a:buFont typeface="Arial"/>
              <a:buChar char="•"/>
            </a:pPr>
            <a:r>
              <a:rPr lang="en-US" sz="2000" b="1">
                <a:solidFill>
                  <a:schemeClr val="dk1"/>
                </a:solidFill>
                <a:latin typeface="Arial Rounded"/>
                <a:ea typeface="Arial Rounded"/>
                <a:cs typeface="Arial Rounded"/>
                <a:sym typeface="Arial Rounded"/>
              </a:rPr>
              <a:t>Open holes in the trabecular meshwork</a:t>
            </a:r>
            <a:endParaRPr/>
          </a:p>
        </p:txBody>
      </p:sp>
      <p:sp>
        <p:nvSpPr>
          <p:cNvPr id="178" name="Google Shape;178;p10"/>
          <p:cNvSpPr txBox="1"/>
          <p:nvPr/>
        </p:nvSpPr>
        <p:spPr>
          <a:xfrm>
            <a:off x="1925300" y="4575903"/>
            <a:ext cx="2711682" cy="50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1">
                <a:solidFill>
                  <a:schemeClr val="dk1"/>
                </a:solidFill>
                <a:latin typeface="Arial Rounded"/>
                <a:ea typeface="Arial Rounded"/>
                <a:cs typeface="Arial Rounded"/>
                <a:sym typeface="Arial Rounded"/>
              </a:rPr>
              <a:t>Laser Treatment</a:t>
            </a:r>
            <a:endParaRPr sz="2400" b="1">
              <a:solidFill>
                <a:schemeClr val="dk1"/>
              </a:solidFill>
              <a:latin typeface="Arial Rounded"/>
              <a:ea typeface="Arial Rounded"/>
              <a:cs typeface="Arial Rounded"/>
              <a:sym typeface="Arial Rounded"/>
            </a:endParaRPr>
          </a:p>
        </p:txBody>
      </p:sp>
      <p:sp>
        <p:nvSpPr>
          <p:cNvPr id="179" name="Google Shape;179;p10"/>
          <p:cNvSpPr txBox="1"/>
          <p:nvPr/>
        </p:nvSpPr>
        <p:spPr>
          <a:xfrm>
            <a:off x="-35937" y="2416180"/>
            <a:ext cx="2010000" cy="50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1">
                <a:solidFill>
                  <a:schemeClr val="dk1"/>
                </a:solidFill>
                <a:latin typeface="Arial Rounded"/>
                <a:ea typeface="Arial Rounded"/>
                <a:cs typeface="Arial Rounded"/>
                <a:sym typeface="Arial Rounded"/>
              </a:rPr>
              <a:t>Eye Drops</a:t>
            </a:r>
            <a:endParaRPr sz="2400" b="1">
              <a:solidFill>
                <a:schemeClr val="dk1"/>
              </a:solidFill>
              <a:latin typeface="Arial Rounded"/>
              <a:ea typeface="Arial Rounded"/>
              <a:cs typeface="Arial Rounded"/>
              <a:sym typeface="Arial Rounded"/>
            </a:endParaRPr>
          </a:p>
        </p:txBody>
      </p:sp>
      <p:sp>
        <p:nvSpPr>
          <p:cNvPr id="180" name="Google Shape;180;p10"/>
          <p:cNvSpPr txBox="1"/>
          <p:nvPr/>
        </p:nvSpPr>
        <p:spPr>
          <a:xfrm>
            <a:off x="9338803" y="1056796"/>
            <a:ext cx="2569104" cy="50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1">
                <a:solidFill>
                  <a:schemeClr val="dk1"/>
                </a:solidFill>
                <a:latin typeface="Arial Rounded"/>
                <a:ea typeface="Arial Rounded"/>
                <a:cs typeface="Arial Rounded"/>
                <a:sym typeface="Arial Rounded"/>
              </a:rPr>
              <a:t>Shunt devices</a:t>
            </a:r>
            <a:endParaRPr sz="2400" b="1">
              <a:solidFill>
                <a:schemeClr val="dk1"/>
              </a:solidFill>
              <a:latin typeface="Arial Rounded"/>
              <a:ea typeface="Arial Rounded"/>
              <a:cs typeface="Arial Rounded"/>
              <a:sym typeface="Arial Rounded"/>
            </a:endParaRPr>
          </a:p>
        </p:txBody>
      </p:sp>
      <p:cxnSp>
        <p:nvCxnSpPr>
          <p:cNvPr id="181" name="Google Shape;181;p10"/>
          <p:cNvCxnSpPr>
            <a:stCxn id="182" idx="6"/>
          </p:cNvCxnSpPr>
          <p:nvPr/>
        </p:nvCxnSpPr>
        <p:spPr>
          <a:xfrm>
            <a:off x="3868991" y="3770598"/>
            <a:ext cx="2297700" cy="1169700"/>
          </a:xfrm>
          <a:prstGeom prst="straightConnector1">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49803"/>
              </a:srgbClr>
            </a:outerShdw>
          </a:effectLst>
        </p:spPr>
      </p:cxnSp>
      <p:sp>
        <p:nvSpPr>
          <p:cNvPr id="183" name="Google Shape;183;p10"/>
          <p:cNvSpPr/>
          <p:nvPr/>
        </p:nvSpPr>
        <p:spPr>
          <a:xfrm>
            <a:off x="304574" y="3077347"/>
            <a:ext cx="1263600" cy="1263600"/>
          </a:xfrm>
          <a:prstGeom prst="ellipse">
            <a:avLst/>
          </a:prstGeom>
          <a:solidFill>
            <a:schemeClr val="accent5"/>
          </a:solidFill>
          <a:ln w="38100" cap="flat" cmpd="sng">
            <a:solidFill>
              <a:schemeClr val="l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82" name="Google Shape;182;p10"/>
          <p:cNvSpPr/>
          <p:nvPr/>
        </p:nvSpPr>
        <p:spPr>
          <a:xfrm>
            <a:off x="2605391" y="3138798"/>
            <a:ext cx="1263600" cy="1263600"/>
          </a:xfrm>
          <a:prstGeom prst="ellipse">
            <a:avLst/>
          </a:prstGeom>
          <a:solidFill>
            <a:schemeClr val="accent4"/>
          </a:solidFill>
          <a:ln w="38100" cap="flat" cmpd="sng">
            <a:solidFill>
              <a:schemeClr val="lt1"/>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grpSp>
        <p:nvGrpSpPr>
          <p:cNvPr id="184" name="Google Shape;184;p10"/>
          <p:cNvGrpSpPr/>
          <p:nvPr/>
        </p:nvGrpSpPr>
        <p:grpSpPr>
          <a:xfrm>
            <a:off x="9297686" y="3387217"/>
            <a:ext cx="694095" cy="770925"/>
            <a:chOff x="-11843389" y="4204546"/>
            <a:chExt cx="516850" cy="519133"/>
          </a:xfrm>
        </p:grpSpPr>
        <p:sp>
          <p:nvSpPr>
            <p:cNvPr id="185" name="Google Shape;185;p10"/>
            <p:cNvSpPr/>
            <p:nvPr/>
          </p:nvSpPr>
          <p:spPr>
            <a:xfrm>
              <a:off x="-11629478" y="4204546"/>
              <a:ext cx="90202" cy="91413"/>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86" name="Google Shape;186;p10"/>
            <p:cNvSpPr/>
            <p:nvPr/>
          </p:nvSpPr>
          <p:spPr>
            <a:xfrm>
              <a:off x="-11720819" y="4601109"/>
              <a:ext cx="274057" cy="12257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87" name="Google Shape;187;p10"/>
            <p:cNvSpPr/>
            <p:nvPr/>
          </p:nvSpPr>
          <p:spPr>
            <a:xfrm>
              <a:off x="-11478026" y="4357432"/>
              <a:ext cx="151487" cy="148882"/>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88" name="Google Shape;188;p10"/>
            <p:cNvSpPr/>
            <p:nvPr/>
          </p:nvSpPr>
          <p:spPr>
            <a:xfrm>
              <a:off x="-11843389" y="4357432"/>
              <a:ext cx="152662" cy="148882"/>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89" name="Google Shape;189;p10"/>
            <p:cNvSpPr/>
            <p:nvPr/>
          </p:nvSpPr>
          <p:spPr>
            <a:xfrm>
              <a:off x="-11680341" y="4295888"/>
              <a:ext cx="187304" cy="994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
          <p:nvSpPr>
            <p:cNvPr id="190" name="Google Shape;190;p10"/>
            <p:cNvSpPr/>
            <p:nvPr/>
          </p:nvSpPr>
          <p:spPr>
            <a:xfrm>
              <a:off x="-11657221" y="4396479"/>
              <a:ext cx="145689" cy="173432"/>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grpSp>
      <p:pic>
        <p:nvPicPr>
          <p:cNvPr id="191" name="Google Shape;191;p10"/>
          <p:cNvPicPr preferRelativeResize="0"/>
          <p:nvPr/>
        </p:nvPicPr>
        <p:blipFill rotWithShape="1">
          <a:blip r:embed="rId3">
            <a:alphaModFix/>
          </a:blip>
          <a:srcRect/>
          <a:stretch/>
        </p:blipFill>
        <p:spPr>
          <a:xfrm>
            <a:off x="731415" y="3390881"/>
            <a:ext cx="433094" cy="608411"/>
          </a:xfrm>
          <a:prstGeom prst="rect">
            <a:avLst/>
          </a:prstGeom>
          <a:noFill/>
          <a:ln>
            <a:noFill/>
          </a:ln>
        </p:spPr>
      </p:pic>
      <p:grpSp>
        <p:nvGrpSpPr>
          <p:cNvPr id="192" name="Google Shape;192;p10"/>
          <p:cNvGrpSpPr/>
          <p:nvPr/>
        </p:nvGrpSpPr>
        <p:grpSpPr>
          <a:xfrm>
            <a:off x="2916901" y="3516347"/>
            <a:ext cx="655426" cy="549683"/>
            <a:chOff x="4738699" y="1833260"/>
            <a:chExt cx="296957" cy="296623"/>
          </a:xfrm>
        </p:grpSpPr>
        <p:sp>
          <p:nvSpPr>
            <p:cNvPr id="193" name="Google Shape;193;p10"/>
            <p:cNvSpPr/>
            <p:nvPr/>
          </p:nvSpPr>
          <p:spPr>
            <a:xfrm>
              <a:off x="4738699" y="2054536"/>
              <a:ext cx="296957" cy="75347"/>
            </a:xfrm>
            <a:custGeom>
              <a:avLst/>
              <a:gdLst/>
              <a:ahLst/>
              <a:cxnLst/>
              <a:rect l="l" t="t" r="r" b="b"/>
              <a:pathLst>
                <a:path w="10657" h="2704" extrusionOk="0">
                  <a:moveTo>
                    <a:pt x="238" y="1"/>
                  </a:moveTo>
                  <a:lnTo>
                    <a:pt x="0" y="584"/>
                  </a:lnTo>
                  <a:lnTo>
                    <a:pt x="5322" y="2703"/>
                  </a:lnTo>
                  <a:lnTo>
                    <a:pt x="10656" y="584"/>
                  </a:lnTo>
                  <a:lnTo>
                    <a:pt x="10442" y="1"/>
                  </a:lnTo>
                  <a:lnTo>
                    <a:pt x="5334" y="2037"/>
                  </a:lnTo>
                  <a:lnTo>
                    <a:pt x="23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4" name="Google Shape;194;p10"/>
            <p:cNvSpPr/>
            <p:nvPr/>
          </p:nvSpPr>
          <p:spPr>
            <a:xfrm>
              <a:off x="4857794" y="1984539"/>
              <a:ext cx="60077" cy="17945"/>
            </a:xfrm>
            <a:custGeom>
              <a:avLst/>
              <a:gdLst/>
              <a:ahLst/>
              <a:cxnLst/>
              <a:rect l="l" t="t" r="r" b="b"/>
              <a:pathLst>
                <a:path w="2156" h="644" extrusionOk="0">
                  <a:moveTo>
                    <a:pt x="1072" y="0"/>
                  </a:moveTo>
                  <a:cubicBezTo>
                    <a:pt x="715" y="0"/>
                    <a:pt x="370" y="24"/>
                    <a:pt x="0" y="84"/>
                  </a:cubicBezTo>
                  <a:cubicBezTo>
                    <a:pt x="250" y="429"/>
                    <a:pt x="643" y="643"/>
                    <a:pt x="1072" y="643"/>
                  </a:cubicBezTo>
                  <a:cubicBezTo>
                    <a:pt x="1513" y="643"/>
                    <a:pt x="1905" y="429"/>
                    <a:pt x="2155" y="84"/>
                  </a:cubicBezTo>
                  <a:cubicBezTo>
                    <a:pt x="1810" y="24"/>
                    <a:pt x="1453" y="0"/>
                    <a:pt x="10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5" name="Google Shape;195;p10"/>
            <p:cNvSpPr/>
            <p:nvPr/>
          </p:nvSpPr>
          <p:spPr>
            <a:xfrm>
              <a:off x="4806689" y="1991171"/>
              <a:ext cx="162286" cy="46479"/>
            </a:xfrm>
            <a:custGeom>
              <a:avLst/>
              <a:gdLst/>
              <a:ahLst/>
              <a:cxnLst/>
              <a:rect l="l" t="t" r="r" b="b"/>
              <a:pathLst>
                <a:path w="5824" h="1668" extrusionOk="0">
                  <a:moveTo>
                    <a:pt x="1203" y="1"/>
                  </a:moveTo>
                  <a:cubicBezTo>
                    <a:pt x="775" y="120"/>
                    <a:pt x="358" y="298"/>
                    <a:pt x="1" y="524"/>
                  </a:cubicBezTo>
                  <a:cubicBezTo>
                    <a:pt x="787" y="1263"/>
                    <a:pt x="1811" y="1667"/>
                    <a:pt x="2906" y="1667"/>
                  </a:cubicBezTo>
                  <a:cubicBezTo>
                    <a:pt x="4013" y="1667"/>
                    <a:pt x="5037" y="1263"/>
                    <a:pt x="5823" y="524"/>
                  </a:cubicBezTo>
                  <a:cubicBezTo>
                    <a:pt x="5454" y="298"/>
                    <a:pt x="5049" y="131"/>
                    <a:pt x="4621" y="1"/>
                  </a:cubicBezTo>
                  <a:cubicBezTo>
                    <a:pt x="4299" y="620"/>
                    <a:pt x="3644" y="1036"/>
                    <a:pt x="2906" y="1036"/>
                  </a:cubicBezTo>
                  <a:cubicBezTo>
                    <a:pt x="2180" y="1024"/>
                    <a:pt x="1525" y="620"/>
                    <a:pt x="12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6" name="Google Shape;196;p10"/>
            <p:cNvSpPr/>
            <p:nvPr/>
          </p:nvSpPr>
          <p:spPr>
            <a:xfrm>
              <a:off x="4766898" y="2015720"/>
              <a:ext cx="241199" cy="76991"/>
            </a:xfrm>
            <a:custGeom>
              <a:avLst/>
              <a:gdLst/>
              <a:ahLst/>
              <a:cxnLst/>
              <a:rect l="l" t="t" r="r" b="b"/>
              <a:pathLst>
                <a:path w="8656" h="2763" extrusionOk="0">
                  <a:moveTo>
                    <a:pt x="869" y="1"/>
                  </a:moveTo>
                  <a:cubicBezTo>
                    <a:pt x="488" y="310"/>
                    <a:pt x="191" y="655"/>
                    <a:pt x="0" y="1036"/>
                  </a:cubicBezTo>
                  <a:lnTo>
                    <a:pt x="4322" y="2763"/>
                  </a:lnTo>
                  <a:lnTo>
                    <a:pt x="8656" y="1036"/>
                  </a:lnTo>
                  <a:cubicBezTo>
                    <a:pt x="8442" y="655"/>
                    <a:pt x="8144" y="310"/>
                    <a:pt x="7775" y="1"/>
                  </a:cubicBezTo>
                  <a:cubicBezTo>
                    <a:pt x="7346" y="429"/>
                    <a:pt x="6834" y="751"/>
                    <a:pt x="6275" y="1013"/>
                  </a:cubicBezTo>
                  <a:cubicBezTo>
                    <a:pt x="5668" y="1275"/>
                    <a:pt x="5013" y="1406"/>
                    <a:pt x="4322" y="1406"/>
                  </a:cubicBezTo>
                  <a:cubicBezTo>
                    <a:pt x="3655" y="1406"/>
                    <a:pt x="3001" y="1275"/>
                    <a:pt x="2381" y="1013"/>
                  </a:cubicBezTo>
                  <a:cubicBezTo>
                    <a:pt x="1810" y="774"/>
                    <a:pt x="1322" y="429"/>
                    <a:pt x="8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7" name="Google Shape;197;p10"/>
            <p:cNvSpPr/>
            <p:nvPr/>
          </p:nvSpPr>
          <p:spPr>
            <a:xfrm>
              <a:off x="4753941" y="1833260"/>
              <a:ext cx="267783" cy="88611"/>
            </a:xfrm>
            <a:custGeom>
              <a:avLst/>
              <a:gdLst/>
              <a:ahLst/>
              <a:cxnLst/>
              <a:rect l="l" t="t" r="r" b="b"/>
              <a:pathLst>
                <a:path w="9610" h="3180" extrusionOk="0">
                  <a:moveTo>
                    <a:pt x="4799" y="0"/>
                  </a:moveTo>
                  <a:cubicBezTo>
                    <a:pt x="2263" y="0"/>
                    <a:pt x="179" y="1393"/>
                    <a:pt x="1" y="3179"/>
                  </a:cubicBezTo>
                  <a:lnTo>
                    <a:pt x="1263" y="3179"/>
                  </a:lnTo>
                  <a:cubicBezTo>
                    <a:pt x="2025" y="2358"/>
                    <a:pt x="3323" y="1822"/>
                    <a:pt x="4799" y="1822"/>
                  </a:cubicBezTo>
                  <a:cubicBezTo>
                    <a:pt x="6275" y="1822"/>
                    <a:pt x="7585" y="2358"/>
                    <a:pt x="8347" y="3179"/>
                  </a:cubicBezTo>
                  <a:lnTo>
                    <a:pt x="9609" y="3179"/>
                  </a:lnTo>
                  <a:cubicBezTo>
                    <a:pt x="9431" y="1405"/>
                    <a:pt x="7347" y="0"/>
                    <a:pt x="47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8" name="Google Shape;198;p10"/>
            <p:cNvSpPr/>
            <p:nvPr/>
          </p:nvSpPr>
          <p:spPr>
            <a:xfrm>
              <a:off x="4857459" y="1916186"/>
              <a:ext cx="59743" cy="41825"/>
            </a:xfrm>
            <a:custGeom>
              <a:avLst/>
              <a:gdLst/>
              <a:ahLst/>
              <a:cxnLst/>
              <a:rect l="l" t="t" r="r" b="b"/>
              <a:pathLst>
                <a:path w="2144" h="1501" extrusionOk="0">
                  <a:moveTo>
                    <a:pt x="453" y="1"/>
                  </a:moveTo>
                  <a:lnTo>
                    <a:pt x="1" y="441"/>
                  </a:lnTo>
                  <a:lnTo>
                    <a:pt x="1060" y="1501"/>
                  </a:lnTo>
                  <a:lnTo>
                    <a:pt x="2144" y="441"/>
                  </a:lnTo>
                  <a:lnTo>
                    <a:pt x="1703" y="1"/>
                  </a:lnTo>
                  <a:lnTo>
                    <a:pt x="1072" y="620"/>
                  </a:lnTo>
                  <a:lnTo>
                    <a:pt x="45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99" name="Google Shape;199;p10"/>
            <p:cNvSpPr/>
            <p:nvPr/>
          </p:nvSpPr>
          <p:spPr>
            <a:xfrm>
              <a:off x="4761241" y="1943076"/>
              <a:ext cx="59102" cy="41825"/>
            </a:xfrm>
            <a:custGeom>
              <a:avLst/>
              <a:gdLst/>
              <a:ahLst/>
              <a:cxnLst/>
              <a:rect l="l" t="t" r="r" b="b"/>
              <a:pathLst>
                <a:path w="2121" h="1501" extrusionOk="0">
                  <a:moveTo>
                    <a:pt x="453" y="0"/>
                  </a:moveTo>
                  <a:lnTo>
                    <a:pt x="1" y="441"/>
                  </a:lnTo>
                  <a:lnTo>
                    <a:pt x="1060" y="1500"/>
                  </a:lnTo>
                  <a:lnTo>
                    <a:pt x="2120" y="441"/>
                  </a:lnTo>
                  <a:lnTo>
                    <a:pt x="1668" y="0"/>
                  </a:lnTo>
                  <a:lnTo>
                    <a:pt x="1072" y="619"/>
                  </a:lnTo>
                  <a:lnTo>
                    <a:pt x="4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00" name="Google Shape;200;p10"/>
            <p:cNvSpPr/>
            <p:nvPr/>
          </p:nvSpPr>
          <p:spPr>
            <a:xfrm>
              <a:off x="4954011" y="1943411"/>
              <a:ext cx="59074" cy="41825"/>
            </a:xfrm>
            <a:custGeom>
              <a:avLst/>
              <a:gdLst/>
              <a:ahLst/>
              <a:cxnLst/>
              <a:rect l="l" t="t" r="r" b="b"/>
              <a:pathLst>
                <a:path w="2120" h="1501" extrusionOk="0">
                  <a:moveTo>
                    <a:pt x="453" y="0"/>
                  </a:moveTo>
                  <a:lnTo>
                    <a:pt x="0" y="452"/>
                  </a:lnTo>
                  <a:lnTo>
                    <a:pt x="1060" y="1500"/>
                  </a:lnTo>
                  <a:lnTo>
                    <a:pt x="2120" y="452"/>
                  </a:lnTo>
                  <a:lnTo>
                    <a:pt x="1703" y="0"/>
                  </a:lnTo>
                  <a:lnTo>
                    <a:pt x="1084" y="631"/>
                  </a:lnTo>
                  <a:lnTo>
                    <a:pt x="4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pic>
        <p:nvPicPr>
          <p:cNvPr id="201" name="Google Shape;201;p10" descr="What Is a Glaucoma Drainage Implant? - American Academy of Ophthalmology"/>
          <p:cNvPicPr preferRelativeResize="0"/>
          <p:nvPr/>
        </p:nvPicPr>
        <p:blipFill rotWithShape="1">
          <a:blip r:embed="rId4">
            <a:alphaModFix/>
          </a:blip>
          <a:srcRect/>
          <a:stretch/>
        </p:blipFill>
        <p:spPr>
          <a:xfrm>
            <a:off x="9586321" y="2617361"/>
            <a:ext cx="2206168" cy="2757710"/>
          </a:xfrm>
          <a:prstGeom prst="rect">
            <a:avLst/>
          </a:prstGeom>
          <a:noFill/>
          <a:ln>
            <a:noFill/>
          </a:ln>
        </p:spPr>
      </p:pic>
      <p:sp>
        <p:nvSpPr>
          <p:cNvPr id="202" name="Google Shape;202;p10"/>
          <p:cNvSpPr txBox="1"/>
          <p:nvPr/>
        </p:nvSpPr>
        <p:spPr>
          <a:xfrm>
            <a:off x="9338803" y="1544537"/>
            <a:ext cx="2622007" cy="982800"/>
          </a:xfrm>
          <a:prstGeom prst="rect">
            <a:avLst/>
          </a:prstGeom>
          <a:noFill/>
          <a:ln>
            <a:noFill/>
          </a:ln>
        </p:spPr>
        <p:txBody>
          <a:bodyPr spcFirstLastPara="1" wrap="square" lIns="121900" tIns="121900" rIns="121900" bIns="121900" anchor="t" anchorCtr="0">
            <a:noAutofit/>
          </a:bodyPr>
          <a:lstStyle/>
          <a:p>
            <a:pPr marL="342900" marR="0" lvl="0" indent="-342900" algn="l" rtl="0">
              <a:spcBef>
                <a:spcPts val="0"/>
              </a:spcBef>
              <a:spcAft>
                <a:spcPts val="0"/>
              </a:spcAft>
              <a:buClr>
                <a:schemeClr val="dk1"/>
              </a:buClr>
              <a:buSzPts val="1100"/>
              <a:buFont typeface="Arial"/>
              <a:buChar char="•"/>
            </a:pPr>
            <a:r>
              <a:rPr lang="en-US" sz="2000" b="1">
                <a:solidFill>
                  <a:schemeClr val="dk1"/>
                </a:solidFill>
                <a:latin typeface="Arial Rounded"/>
                <a:ea typeface="Arial Rounded"/>
                <a:cs typeface="Arial Rounded"/>
                <a:sym typeface="Arial Rounded"/>
              </a:rPr>
              <a:t>Ahmed valved Device</a:t>
            </a:r>
            <a:endParaRPr/>
          </a:p>
        </p:txBody>
      </p:sp>
      <p:sp>
        <p:nvSpPr>
          <p:cNvPr id="203" name="Google Shape;203;p10"/>
          <p:cNvSpPr txBox="1"/>
          <p:nvPr/>
        </p:nvSpPr>
        <p:spPr>
          <a:xfrm>
            <a:off x="5900582" y="3381814"/>
            <a:ext cx="2816581" cy="50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1">
                <a:solidFill>
                  <a:schemeClr val="dk1"/>
                </a:solidFill>
                <a:latin typeface="Arial Rounded"/>
                <a:ea typeface="Arial Rounded"/>
                <a:cs typeface="Arial Rounded"/>
                <a:sym typeface="Arial Rounded"/>
              </a:rPr>
              <a:t>Trabeculectomy</a:t>
            </a:r>
            <a:endParaRPr/>
          </a:p>
        </p:txBody>
      </p:sp>
      <p:pic>
        <p:nvPicPr>
          <p:cNvPr id="204" name="Google Shape;204;p10" descr="iStent inject® Trabecular Micro-Bypass insertion illustration."/>
          <p:cNvPicPr preferRelativeResize="0"/>
          <p:nvPr/>
        </p:nvPicPr>
        <p:blipFill rotWithShape="1">
          <a:blip r:embed="rId5">
            <a:alphaModFix/>
          </a:blip>
          <a:srcRect/>
          <a:stretch/>
        </p:blipFill>
        <p:spPr>
          <a:xfrm>
            <a:off x="5900582" y="4039295"/>
            <a:ext cx="3217331" cy="1743121"/>
          </a:xfrm>
          <a:prstGeom prst="rect">
            <a:avLst/>
          </a:prstGeom>
          <a:noFill/>
          <a:ln>
            <a:noFill/>
          </a:ln>
        </p:spPr>
      </p:pic>
      <p:sp>
        <p:nvSpPr>
          <p:cNvPr id="205" name="Google Shape;205;p10"/>
          <p:cNvSpPr txBox="1"/>
          <p:nvPr/>
        </p:nvSpPr>
        <p:spPr>
          <a:xfrm>
            <a:off x="6166695" y="5887948"/>
            <a:ext cx="2620313" cy="50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1">
                <a:solidFill>
                  <a:schemeClr val="dk1"/>
                </a:solidFill>
                <a:latin typeface="Arial Rounded"/>
                <a:ea typeface="Arial Rounded"/>
                <a:cs typeface="Arial Rounded"/>
                <a:sym typeface="Arial Rounded"/>
              </a:rPr>
              <a:t>Micro stent</a:t>
            </a:r>
            <a:endParaRPr/>
          </a:p>
        </p:txBody>
      </p:sp>
      <p:cxnSp>
        <p:nvCxnSpPr>
          <p:cNvPr id="206" name="Google Shape;206;p10"/>
          <p:cNvCxnSpPr/>
          <p:nvPr/>
        </p:nvCxnSpPr>
        <p:spPr>
          <a:xfrm rot="10800000">
            <a:off x="8401110" y="1996251"/>
            <a:ext cx="1083802" cy="1878995"/>
          </a:xfrm>
          <a:prstGeom prst="straightConnector1">
            <a:avLst/>
          </a:prstGeom>
          <a:noFill/>
          <a:ln w="28575"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cxnSp>
      <p:cxnSp>
        <p:nvCxnSpPr>
          <p:cNvPr id="207" name="Google Shape;207;p10"/>
          <p:cNvCxnSpPr>
            <a:stCxn id="204" idx="3"/>
          </p:cNvCxnSpPr>
          <p:nvPr/>
        </p:nvCxnSpPr>
        <p:spPr>
          <a:xfrm rot="10800000" flipH="1">
            <a:off x="9117913" y="3892356"/>
            <a:ext cx="386100" cy="1018500"/>
          </a:xfrm>
          <a:prstGeom prst="straightConnector1">
            <a:avLst/>
          </a:prstGeom>
          <a:no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cxnSp>
      <p:pic>
        <p:nvPicPr>
          <p:cNvPr id="208" name="Google Shape;208;p10"/>
          <p:cNvPicPr preferRelativeResize="0"/>
          <p:nvPr/>
        </p:nvPicPr>
        <p:blipFill rotWithShape="1">
          <a:blip r:embed="rId6">
            <a:alphaModFix/>
          </a:blip>
          <a:srcRect l="13046" t="6660" r="15903" b="10086"/>
          <a:stretch/>
        </p:blipFill>
        <p:spPr>
          <a:xfrm>
            <a:off x="6104150" y="1178904"/>
            <a:ext cx="2290715" cy="2013119"/>
          </a:xfrm>
          <a:prstGeom prst="rect">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cxnSp>
        <p:nvCxnSpPr>
          <p:cNvPr id="209" name="Google Shape;209;p10"/>
          <p:cNvCxnSpPr>
            <a:endCxn id="208" idx="1"/>
          </p:cNvCxnSpPr>
          <p:nvPr/>
        </p:nvCxnSpPr>
        <p:spPr>
          <a:xfrm rot="10800000" flipH="1">
            <a:off x="3878750" y="2185464"/>
            <a:ext cx="2225400" cy="1530900"/>
          </a:xfrm>
          <a:prstGeom prst="straightConnector1">
            <a:avLst/>
          </a:prstGeom>
          <a:noFill/>
          <a:ln w="381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1"/>
          <p:cNvSpPr txBox="1">
            <a:spLocks noGrp="1"/>
          </p:cNvSpPr>
          <p:nvPr>
            <p:ph type="title"/>
          </p:nvPr>
        </p:nvSpPr>
        <p:spPr>
          <a:xfrm>
            <a:off x="530291" y="716655"/>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0000"/>
              </a:buClr>
              <a:buSzPts val="9600"/>
              <a:buFont typeface="Calibri"/>
              <a:buNone/>
            </a:pPr>
            <a:r>
              <a:rPr lang="en-US" sz="9600" dirty="0">
                <a:solidFill>
                  <a:srgbClr val="FF0000"/>
                </a:solidFill>
              </a:rPr>
              <a:t>03</a:t>
            </a:r>
            <a:endParaRPr dirty="0"/>
          </a:p>
        </p:txBody>
      </p:sp>
      <p:sp>
        <p:nvSpPr>
          <p:cNvPr id="215" name="Google Shape;215;p11"/>
          <p:cNvSpPr txBox="1">
            <a:spLocks noGrp="1"/>
          </p:cNvSpPr>
          <p:nvPr>
            <p:ph type="body" idx="1"/>
          </p:nvPr>
        </p:nvSpPr>
        <p:spPr>
          <a:xfrm>
            <a:off x="2261815" y="2459172"/>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6600"/>
              <a:buNone/>
            </a:pPr>
            <a:r>
              <a:rPr lang="en-US" sz="6600" b="1" dirty="0">
                <a:solidFill>
                  <a:schemeClr val="dk1"/>
                </a:solidFill>
                <a:latin typeface="Bahnschrift" panose="020B0502040204020203" pitchFamily="34" charset="0"/>
                <a:ea typeface="Arial Rounded"/>
                <a:cs typeface="Arial Rounded"/>
                <a:sym typeface="Arial Rounded"/>
              </a:rPr>
              <a:t>Methodology</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Workflow </a:t>
            </a:r>
            <a:endParaRPr dirty="0"/>
          </a:p>
        </p:txBody>
      </p:sp>
      <p:sp>
        <p:nvSpPr>
          <p:cNvPr id="221" name="Google Shape;221;p12"/>
          <p:cNvSpPr/>
          <p:nvPr/>
        </p:nvSpPr>
        <p:spPr>
          <a:xfrm>
            <a:off x="281357" y="959067"/>
            <a:ext cx="3165230" cy="98473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2"/>
          <p:cNvSpPr/>
          <p:nvPr/>
        </p:nvSpPr>
        <p:spPr>
          <a:xfrm>
            <a:off x="4513385" y="959067"/>
            <a:ext cx="3165230" cy="98473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12"/>
          <p:cNvSpPr/>
          <p:nvPr/>
        </p:nvSpPr>
        <p:spPr>
          <a:xfrm>
            <a:off x="8795825" y="948733"/>
            <a:ext cx="3165230" cy="98473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12"/>
          <p:cNvSpPr/>
          <p:nvPr/>
        </p:nvSpPr>
        <p:spPr>
          <a:xfrm>
            <a:off x="3685735" y="1296693"/>
            <a:ext cx="647114" cy="37982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2"/>
          <p:cNvSpPr/>
          <p:nvPr/>
        </p:nvSpPr>
        <p:spPr>
          <a:xfrm>
            <a:off x="7888457" y="1296693"/>
            <a:ext cx="647114" cy="379828"/>
          </a:xfrm>
          <a:prstGeom prst="right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2"/>
          <p:cNvSpPr txBox="1"/>
          <p:nvPr/>
        </p:nvSpPr>
        <p:spPr>
          <a:xfrm>
            <a:off x="520505" y="1173433"/>
            <a:ext cx="286980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Eye Modelling </a:t>
            </a:r>
            <a:endParaRPr dirty="0"/>
          </a:p>
        </p:txBody>
      </p:sp>
      <p:sp>
        <p:nvSpPr>
          <p:cNvPr id="227" name="Google Shape;227;p12"/>
          <p:cNvSpPr txBox="1"/>
          <p:nvPr/>
        </p:nvSpPr>
        <p:spPr>
          <a:xfrm>
            <a:off x="4679854" y="1173433"/>
            <a:ext cx="286980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Modelling </a:t>
            </a:r>
            <a:endParaRPr dirty="0"/>
          </a:p>
        </p:txBody>
      </p:sp>
      <p:sp>
        <p:nvSpPr>
          <p:cNvPr id="228" name="Google Shape;228;p12"/>
          <p:cNvSpPr txBox="1"/>
          <p:nvPr/>
        </p:nvSpPr>
        <p:spPr>
          <a:xfrm>
            <a:off x="8893125" y="1132232"/>
            <a:ext cx="286980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FEM</a:t>
            </a:r>
            <a:endParaRPr dirty="0"/>
          </a:p>
        </p:txBody>
      </p:sp>
      <p:sp>
        <p:nvSpPr>
          <p:cNvPr id="229" name="Google Shape;229;p12"/>
          <p:cNvSpPr/>
          <p:nvPr/>
        </p:nvSpPr>
        <p:spPr>
          <a:xfrm>
            <a:off x="530545" y="2863730"/>
            <a:ext cx="2608386" cy="967461"/>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12"/>
          <p:cNvSpPr txBox="1"/>
          <p:nvPr/>
        </p:nvSpPr>
        <p:spPr>
          <a:xfrm>
            <a:off x="530544" y="3116627"/>
            <a:ext cx="260838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3D modelling </a:t>
            </a:r>
            <a:endParaRPr dirty="0"/>
          </a:p>
        </p:txBody>
      </p:sp>
      <p:cxnSp>
        <p:nvCxnSpPr>
          <p:cNvPr id="232" name="Google Shape;232;p12"/>
          <p:cNvCxnSpPr>
            <a:cxnSpLocks/>
          </p:cNvCxnSpPr>
          <p:nvPr/>
        </p:nvCxnSpPr>
        <p:spPr>
          <a:xfrm>
            <a:off x="4513385" y="2355812"/>
            <a:ext cx="0" cy="4042549"/>
          </a:xfrm>
          <a:prstGeom prst="straightConnector1">
            <a:avLst/>
          </a:prstGeom>
          <a:noFill/>
          <a:ln w="15875" cap="flat" cmpd="sng">
            <a:solidFill>
              <a:schemeClr val="dk1"/>
            </a:solidFill>
            <a:prstDash val="solid"/>
            <a:miter lim="800000"/>
            <a:headEnd type="none" w="sm" len="sm"/>
            <a:tailEnd type="none" w="sm" len="sm"/>
          </a:ln>
        </p:spPr>
      </p:cxnSp>
      <p:cxnSp>
        <p:nvCxnSpPr>
          <p:cNvPr id="233" name="Google Shape;233;p12"/>
          <p:cNvCxnSpPr/>
          <p:nvPr/>
        </p:nvCxnSpPr>
        <p:spPr>
          <a:xfrm>
            <a:off x="4513385" y="2793501"/>
            <a:ext cx="556844" cy="0"/>
          </a:xfrm>
          <a:prstGeom prst="straightConnector1">
            <a:avLst/>
          </a:prstGeom>
          <a:noFill/>
          <a:ln w="9525" cap="flat" cmpd="sng">
            <a:solidFill>
              <a:schemeClr val="dk1"/>
            </a:solidFill>
            <a:prstDash val="solid"/>
            <a:miter lim="800000"/>
            <a:headEnd type="none" w="sm" len="sm"/>
            <a:tailEnd type="triangle" w="med" len="med"/>
          </a:ln>
        </p:spPr>
      </p:cxnSp>
      <p:cxnSp>
        <p:nvCxnSpPr>
          <p:cNvPr id="234" name="Google Shape;234;p12"/>
          <p:cNvCxnSpPr/>
          <p:nvPr/>
        </p:nvCxnSpPr>
        <p:spPr>
          <a:xfrm>
            <a:off x="4505351" y="5471895"/>
            <a:ext cx="556844" cy="0"/>
          </a:xfrm>
          <a:prstGeom prst="straightConnector1">
            <a:avLst/>
          </a:prstGeom>
          <a:noFill/>
          <a:ln w="9525" cap="flat" cmpd="sng">
            <a:solidFill>
              <a:schemeClr val="dk1"/>
            </a:solidFill>
            <a:prstDash val="solid"/>
            <a:miter lim="800000"/>
            <a:headEnd type="none" w="sm" len="sm"/>
            <a:tailEnd type="triangle" w="med" len="med"/>
          </a:ln>
        </p:spPr>
      </p:cxnSp>
      <p:sp>
        <p:nvSpPr>
          <p:cNvPr id="235" name="Google Shape;235;p12"/>
          <p:cNvSpPr/>
          <p:nvPr/>
        </p:nvSpPr>
        <p:spPr>
          <a:xfrm>
            <a:off x="5091032" y="6053625"/>
            <a:ext cx="2047443" cy="689472"/>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2"/>
          <p:cNvSpPr txBox="1"/>
          <p:nvPr/>
        </p:nvSpPr>
        <p:spPr>
          <a:xfrm>
            <a:off x="5163417" y="6160026"/>
            <a:ext cx="193782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Stent</a:t>
            </a:r>
            <a:endParaRPr dirty="0"/>
          </a:p>
        </p:txBody>
      </p:sp>
      <p:sp>
        <p:nvSpPr>
          <p:cNvPr id="237" name="Google Shape;237;p12"/>
          <p:cNvSpPr/>
          <p:nvPr/>
        </p:nvSpPr>
        <p:spPr>
          <a:xfrm>
            <a:off x="5091032" y="2381309"/>
            <a:ext cx="2047443" cy="689472"/>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2"/>
          <p:cNvSpPr txBox="1"/>
          <p:nvPr/>
        </p:nvSpPr>
        <p:spPr>
          <a:xfrm>
            <a:off x="5145840" y="2498159"/>
            <a:ext cx="193782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Eye</a:t>
            </a:r>
            <a:endParaRPr dirty="0"/>
          </a:p>
        </p:txBody>
      </p:sp>
      <p:cxnSp>
        <p:nvCxnSpPr>
          <p:cNvPr id="239" name="Google Shape;239;p12"/>
          <p:cNvCxnSpPr>
            <a:cxnSpLocks/>
          </p:cNvCxnSpPr>
          <p:nvPr/>
        </p:nvCxnSpPr>
        <p:spPr>
          <a:xfrm>
            <a:off x="5303520" y="3091985"/>
            <a:ext cx="0" cy="1672498"/>
          </a:xfrm>
          <a:prstGeom prst="straightConnector1">
            <a:avLst/>
          </a:prstGeom>
          <a:noFill/>
          <a:ln w="19050" cap="flat" cmpd="sng">
            <a:solidFill>
              <a:schemeClr val="dk1"/>
            </a:solidFill>
            <a:prstDash val="solid"/>
            <a:miter lim="800000"/>
            <a:headEnd type="none" w="sm" len="sm"/>
            <a:tailEnd type="none" w="sm" len="sm"/>
          </a:ln>
        </p:spPr>
      </p:cxnSp>
      <p:cxnSp>
        <p:nvCxnSpPr>
          <p:cNvPr id="240" name="Google Shape;240;p12"/>
          <p:cNvCxnSpPr/>
          <p:nvPr/>
        </p:nvCxnSpPr>
        <p:spPr>
          <a:xfrm>
            <a:off x="5303520" y="4175550"/>
            <a:ext cx="351692" cy="0"/>
          </a:xfrm>
          <a:prstGeom prst="straightConnector1">
            <a:avLst/>
          </a:prstGeom>
          <a:noFill/>
          <a:ln w="9525" cap="flat" cmpd="sng">
            <a:solidFill>
              <a:schemeClr val="dk1"/>
            </a:solidFill>
            <a:prstDash val="solid"/>
            <a:miter lim="800000"/>
            <a:headEnd type="none" w="sm" len="sm"/>
            <a:tailEnd type="triangle" w="med" len="med"/>
          </a:ln>
        </p:spPr>
      </p:cxnSp>
      <p:cxnSp>
        <p:nvCxnSpPr>
          <p:cNvPr id="241" name="Google Shape;241;p12"/>
          <p:cNvCxnSpPr/>
          <p:nvPr/>
        </p:nvCxnSpPr>
        <p:spPr>
          <a:xfrm>
            <a:off x="5303520" y="3570180"/>
            <a:ext cx="351692" cy="0"/>
          </a:xfrm>
          <a:prstGeom prst="straightConnector1">
            <a:avLst/>
          </a:prstGeom>
          <a:noFill/>
          <a:ln w="9525" cap="flat" cmpd="sng">
            <a:solidFill>
              <a:schemeClr val="dk1"/>
            </a:solidFill>
            <a:prstDash val="solid"/>
            <a:miter lim="800000"/>
            <a:headEnd type="none" w="sm" len="sm"/>
            <a:tailEnd type="triangle" w="med" len="med"/>
          </a:ln>
        </p:spPr>
      </p:cxnSp>
      <p:sp>
        <p:nvSpPr>
          <p:cNvPr id="242" name="Google Shape;242;p12"/>
          <p:cNvSpPr/>
          <p:nvPr/>
        </p:nvSpPr>
        <p:spPr>
          <a:xfrm>
            <a:off x="5690957" y="3912831"/>
            <a:ext cx="1410285" cy="512400"/>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5690957" y="3304554"/>
            <a:ext cx="1410285" cy="51239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44" name="Google Shape;244;p12"/>
          <p:cNvSpPr txBox="1"/>
          <p:nvPr/>
        </p:nvSpPr>
        <p:spPr>
          <a:xfrm>
            <a:off x="5755519" y="3239438"/>
            <a:ext cx="1268948"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Bahnschrift" panose="020B0502040204020203" pitchFamily="34" charset="0"/>
                <a:ea typeface="Arial Rounded"/>
                <a:cs typeface="Arial Rounded"/>
                <a:sym typeface="Arial Rounded"/>
              </a:rPr>
              <a:t>Outer structure</a:t>
            </a:r>
            <a:endParaRPr sz="1600" b="1" dirty="0">
              <a:solidFill>
                <a:schemeClr val="dk1"/>
              </a:solidFill>
              <a:latin typeface="Bahnschrift" panose="020B0502040204020203" pitchFamily="34" charset="0"/>
              <a:ea typeface="Arial Rounded"/>
              <a:cs typeface="Arial Rounded"/>
              <a:sym typeface="Arial Rounded"/>
            </a:endParaRPr>
          </a:p>
        </p:txBody>
      </p:sp>
      <p:sp>
        <p:nvSpPr>
          <p:cNvPr id="245" name="Google Shape;245;p12"/>
          <p:cNvSpPr txBox="1"/>
          <p:nvPr/>
        </p:nvSpPr>
        <p:spPr>
          <a:xfrm>
            <a:off x="5552389" y="3982666"/>
            <a:ext cx="169838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Bahnschrift" panose="020B0502040204020203" pitchFamily="34" charset="0"/>
                <a:ea typeface="Arial Rounded"/>
                <a:cs typeface="Arial Rounded"/>
                <a:sym typeface="Arial Rounded"/>
              </a:rPr>
              <a:t>TM, SC, CC</a:t>
            </a:r>
            <a:endParaRPr sz="1600" b="1" dirty="0">
              <a:solidFill>
                <a:schemeClr val="dk1"/>
              </a:solidFill>
              <a:latin typeface="Bahnschrift" panose="020B0502040204020203" pitchFamily="34" charset="0"/>
              <a:ea typeface="Arial Rounded"/>
              <a:cs typeface="Arial Rounded"/>
              <a:sym typeface="Arial Rounded"/>
            </a:endParaRPr>
          </a:p>
        </p:txBody>
      </p:sp>
      <p:cxnSp>
        <p:nvCxnSpPr>
          <p:cNvPr id="247" name="Google Shape;247;p12"/>
          <p:cNvCxnSpPr/>
          <p:nvPr/>
        </p:nvCxnSpPr>
        <p:spPr>
          <a:xfrm>
            <a:off x="8795825" y="2387683"/>
            <a:ext cx="0" cy="3100650"/>
          </a:xfrm>
          <a:prstGeom prst="straightConnector1">
            <a:avLst/>
          </a:prstGeom>
          <a:noFill/>
          <a:ln w="15875" cap="flat" cmpd="sng">
            <a:solidFill>
              <a:schemeClr val="dk1"/>
            </a:solidFill>
            <a:prstDash val="solid"/>
            <a:miter lim="800000"/>
            <a:headEnd type="none" w="sm" len="sm"/>
            <a:tailEnd type="none" w="sm" len="sm"/>
          </a:ln>
        </p:spPr>
      </p:cxnSp>
      <p:cxnSp>
        <p:nvCxnSpPr>
          <p:cNvPr id="248" name="Google Shape;248;p12"/>
          <p:cNvCxnSpPr/>
          <p:nvPr/>
        </p:nvCxnSpPr>
        <p:spPr>
          <a:xfrm>
            <a:off x="8795825" y="2928047"/>
            <a:ext cx="556844" cy="0"/>
          </a:xfrm>
          <a:prstGeom prst="straightConnector1">
            <a:avLst/>
          </a:prstGeom>
          <a:noFill/>
          <a:ln w="9525" cap="flat" cmpd="sng">
            <a:solidFill>
              <a:schemeClr val="dk1"/>
            </a:solidFill>
            <a:prstDash val="solid"/>
            <a:miter lim="800000"/>
            <a:headEnd type="none" w="sm" len="sm"/>
            <a:tailEnd type="triangle" w="med" len="med"/>
          </a:ln>
        </p:spPr>
      </p:cxnSp>
      <p:cxnSp>
        <p:nvCxnSpPr>
          <p:cNvPr id="249" name="Google Shape;249;p12"/>
          <p:cNvCxnSpPr/>
          <p:nvPr/>
        </p:nvCxnSpPr>
        <p:spPr>
          <a:xfrm>
            <a:off x="8816630" y="5488333"/>
            <a:ext cx="556844" cy="0"/>
          </a:xfrm>
          <a:prstGeom prst="straightConnector1">
            <a:avLst/>
          </a:prstGeom>
          <a:noFill/>
          <a:ln w="9525" cap="flat" cmpd="sng">
            <a:solidFill>
              <a:schemeClr val="dk1"/>
            </a:solidFill>
            <a:prstDash val="solid"/>
            <a:miter lim="800000"/>
            <a:headEnd type="none" w="sm" len="sm"/>
            <a:tailEnd type="triangle" w="med" len="med"/>
          </a:ln>
        </p:spPr>
      </p:cxnSp>
      <p:sp>
        <p:nvSpPr>
          <p:cNvPr id="250" name="Google Shape;250;p12"/>
          <p:cNvSpPr/>
          <p:nvPr/>
        </p:nvSpPr>
        <p:spPr>
          <a:xfrm>
            <a:off x="9556645" y="2542870"/>
            <a:ext cx="2047443" cy="685209"/>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txBox="1"/>
          <p:nvPr/>
        </p:nvSpPr>
        <p:spPr>
          <a:xfrm>
            <a:off x="9507267" y="2675361"/>
            <a:ext cx="22470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Flow volume</a:t>
            </a:r>
            <a:endParaRPr dirty="0"/>
          </a:p>
        </p:txBody>
      </p:sp>
      <p:sp>
        <p:nvSpPr>
          <p:cNvPr id="252" name="Google Shape;252;p12"/>
          <p:cNvSpPr/>
          <p:nvPr/>
        </p:nvSpPr>
        <p:spPr>
          <a:xfrm>
            <a:off x="9556642" y="3490341"/>
            <a:ext cx="2047443" cy="685209"/>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2"/>
          <p:cNvSpPr txBox="1"/>
          <p:nvPr/>
        </p:nvSpPr>
        <p:spPr>
          <a:xfrm>
            <a:off x="9507264" y="3622832"/>
            <a:ext cx="22470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Meshing</a:t>
            </a:r>
            <a:endParaRPr dirty="0"/>
          </a:p>
        </p:txBody>
      </p:sp>
      <p:cxnSp>
        <p:nvCxnSpPr>
          <p:cNvPr id="254" name="Google Shape;254;p12"/>
          <p:cNvCxnSpPr/>
          <p:nvPr/>
        </p:nvCxnSpPr>
        <p:spPr>
          <a:xfrm>
            <a:off x="8816630" y="3790821"/>
            <a:ext cx="556844" cy="0"/>
          </a:xfrm>
          <a:prstGeom prst="straightConnector1">
            <a:avLst/>
          </a:prstGeom>
          <a:noFill/>
          <a:ln w="9525" cap="flat" cmpd="sng">
            <a:solidFill>
              <a:schemeClr val="dk1"/>
            </a:solidFill>
            <a:prstDash val="solid"/>
            <a:miter lim="800000"/>
            <a:headEnd type="none" w="sm" len="sm"/>
            <a:tailEnd type="triangle" w="med" len="med"/>
          </a:ln>
        </p:spPr>
      </p:cxnSp>
      <p:cxnSp>
        <p:nvCxnSpPr>
          <p:cNvPr id="255" name="Google Shape;255;p12"/>
          <p:cNvCxnSpPr/>
          <p:nvPr/>
        </p:nvCxnSpPr>
        <p:spPr>
          <a:xfrm>
            <a:off x="8795825" y="4712865"/>
            <a:ext cx="556844" cy="0"/>
          </a:xfrm>
          <a:prstGeom prst="straightConnector1">
            <a:avLst/>
          </a:prstGeom>
          <a:noFill/>
          <a:ln w="9525" cap="flat" cmpd="sng">
            <a:solidFill>
              <a:schemeClr val="dk1"/>
            </a:solidFill>
            <a:prstDash val="solid"/>
            <a:miter lim="800000"/>
            <a:headEnd type="none" w="sm" len="sm"/>
            <a:tailEnd type="triangle" w="med" len="med"/>
          </a:ln>
        </p:spPr>
      </p:cxnSp>
      <p:sp>
        <p:nvSpPr>
          <p:cNvPr id="256" name="Google Shape;256;p12"/>
          <p:cNvSpPr/>
          <p:nvPr/>
        </p:nvSpPr>
        <p:spPr>
          <a:xfrm>
            <a:off x="9556642" y="4314888"/>
            <a:ext cx="2047443" cy="685209"/>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2"/>
          <p:cNvSpPr txBox="1"/>
          <p:nvPr/>
        </p:nvSpPr>
        <p:spPr>
          <a:xfrm>
            <a:off x="9507264" y="4447379"/>
            <a:ext cx="22470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Fluid analysis</a:t>
            </a:r>
            <a:endParaRPr dirty="0"/>
          </a:p>
        </p:txBody>
      </p:sp>
      <p:sp>
        <p:nvSpPr>
          <p:cNvPr id="258" name="Google Shape;258;p12"/>
          <p:cNvSpPr/>
          <p:nvPr/>
        </p:nvSpPr>
        <p:spPr>
          <a:xfrm>
            <a:off x="9556642" y="5201222"/>
            <a:ext cx="2047443" cy="830997"/>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12"/>
          <p:cNvSpPr txBox="1"/>
          <p:nvPr/>
        </p:nvSpPr>
        <p:spPr>
          <a:xfrm>
            <a:off x="9468429" y="5215854"/>
            <a:ext cx="224702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Structural analysis</a:t>
            </a:r>
            <a:endParaRPr dirty="0"/>
          </a:p>
        </p:txBody>
      </p:sp>
      <p:cxnSp>
        <p:nvCxnSpPr>
          <p:cNvPr id="260" name="Google Shape;260;p12"/>
          <p:cNvCxnSpPr/>
          <p:nvPr/>
        </p:nvCxnSpPr>
        <p:spPr>
          <a:xfrm>
            <a:off x="1828800" y="2042077"/>
            <a:ext cx="0" cy="768371"/>
          </a:xfrm>
          <a:prstGeom prst="straightConnector1">
            <a:avLst/>
          </a:prstGeom>
          <a:noFill/>
          <a:ln w="19050" cap="flat" cmpd="sng">
            <a:solidFill>
              <a:schemeClr val="dk1"/>
            </a:solidFill>
            <a:prstDash val="solid"/>
            <a:miter lim="800000"/>
            <a:headEnd type="none" w="sm" len="sm"/>
            <a:tailEnd type="triangle" w="med" len="med"/>
          </a:ln>
        </p:spPr>
      </p:cxnSp>
      <p:cxnSp>
        <p:nvCxnSpPr>
          <p:cNvPr id="2" name="Google Shape;233;p12">
            <a:extLst>
              <a:ext uri="{FF2B5EF4-FFF2-40B4-BE49-F238E27FC236}">
                <a16:creationId xmlns:a16="http://schemas.microsoft.com/office/drawing/2014/main" id="{22AEB1BC-8077-F1E1-8246-C64139557939}"/>
              </a:ext>
            </a:extLst>
          </p:cNvPr>
          <p:cNvCxnSpPr/>
          <p:nvPr/>
        </p:nvCxnSpPr>
        <p:spPr>
          <a:xfrm>
            <a:off x="4505351" y="6376747"/>
            <a:ext cx="556844" cy="0"/>
          </a:xfrm>
          <a:prstGeom prst="straightConnector1">
            <a:avLst/>
          </a:prstGeom>
          <a:noFill/>
          <a:ln w="9525" cap="flat" cmpd="sng">
            <a:solidFill>
              <a:schemeClr val="dk1"/>
            </a:solidFill>
            <a:prstDash val="solid"/>
            <a:miter lim="800000"/>
            <a:headEnd type="none" w="sm" len="sm"/>
            <a:tailEnd type="triangle" w="med" len="med"/>
          </a:ln>
        </p:spPr>
      </p:cxnSp>
      <p:sp>
        <p:nvSpPr>
          <p:cNvPr id="6" name="Google Shape;235;p12">
            <a:extLst>
              <a:ext uri="{FF2B5EF4-FFF2-40B4-BE49-F238E27FC236}">
                <a16:creationId xmlns:a16="http://schemas.microsoft.com/office/drawing/2014/main" id="{85544769-8F0F-E242-1F70-CF1EFBF7041F}"/>
              </a:ext>
            </a:extLst>
          </p:cNvPr>
          <p:cNvSpPr/>
          <p:nvPr/>
        </p:nvSpPr>
        <p:spPr>
          <a:xfrm>
            <a:off x="5096499" y="5153046"/>
            <a:ext cx="2101470" cy="768216"/>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b="1" dirty="0">
                <a:solidFill>
                  <a:schemeClr val="dk1"/>
                </a:solidFill>
                <a:latin typeface="Bahnschrift" panose="020B0502040204020203" pitchFamily="34" charset="0"/>
                <a:ea typeface="Arial Rounded"/>
                <a:cs typeface="Arial Rounded"/>
                <a:sym typeface="Arial Rounded"/>
              </a:rPr>
              <a:t>Tissue engineered TM</a:t>
            </a:r>
            <a:endParaRPr sz="1900" dirty="0">
              <a:solidFill>
                <a:schemeClr val="lt1"/>
              </a:solidFill>
              <a:latin typeface="Calibri"/>
              <a:ea typeface="Calibri"/>
              <a:cs typeface="Calibri"/>
              <a:sym typeface="Calibri"/>
            </a:endParaRPr>
          </a:p>
        </p:txBody>
      </p:sp>
      <p:sp>
        <p:nvSpPr>
          <p:cNvPr id="8" name="Google Shape;242;p12">
            <a:extLst>
              <a:ext uri="{FF2B5EF4-FFF2-40B4-BE49-F238E27FC236}">
                <a16:creationId xmlns:a16="http://schemas.microsoft.com/office/drawing/2014/main" id="{C6BFBB4B-DFBD-9114-26AE-F93A323B8E5A}"/>
              </a:ext>
            </a:extLst>
          </p:cNvPr>
          <p:cNvSpPr/>
          <p:nvPr/>
        </p:nvSpPr>
        <p:spPr>
          <a:xfrm>
            <a:off x="5690957" y="4508283"/>
            <a:ext cx="1410285" cy="512400"/>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Bahnschrift" panose="020B0502040204020203" pitchFamily="34" charset="0"/>
                <a:ea typeface="Arial Rounded"/>
                <a:cs typeface="Arial Rounded"/>
                <a:sym typeface="Arial Rounded"/>
              </a:rPr>
              <a:t>Posterior eye</a:t>
            </a:r>
            <a:endParaRPr sz="1800" dirty="0">
              <a:solidFill>
                <a:schemeClr val="lt1"/>
              </a:solidFill>
              <a:latin typeface="Calibri"/>
              <a:ea typeface="Calibri"/>
              <a:cs typeface="Calibri"/>
              <a:sym typeface="Calibri"/>
            </a:endParaRPr>
          </a:p>
        </p:txBody>
      </p:sp>
      <p:cxnSp>
        <p:nvCxnSpPr>
          <p:cNvPr id="9" name="Google Shape;240;p12">
            <a:extLst>
              <a:ext uri="{FF2B5EF4-FFF2-40B4-BE49-F238E27FC236}">
                <a16:creationId xmlns:a16="http://schemas.microsoft.com/office/drawing/2014/main" id="{B47B61FD-9F7C-A00A-4222-88239696C058}"/>
              </a:ext>
            </a:extLst>
          </p:cNvPr>
          <p:cNvCxnSpPr/>
          <p:nvPr/>
        </p:nvCxnSpPr>
        <p:spPr>
          <a:xfrm>
            <a:off x="5303520" y="4764483"/>
            <a:ext cx="351692" cy="0"/>
          </a:xfrm>
          <a:prstGeom prst="straightConnector1">
            <a:avLst/>
          </a:prstGeom>
          <a:noFill/>
          <a:ln w="9525" cap="flat" cmpd="sng">
            <a:solidFill>
              <a:schemeClr val="dk1"/>
            </a:solidFill>
            <a:prstDash val="solid"/>
            <a:miter lim="800000"/>
            <a:headEnd type="none" w="sm" len="sm"/>
            <a:tailEnd type="triangle" w="med" len="med"/>
          </a:ln>
        </p:spPr>
      </p:cxnSp>
      <p:cxnSp>
        <p:nvCxnSpPr>
          <p:cNvPr id="3" name="Connector: Elbow 2">
            <a:extLst>
              <a:ext uri="{FF2B5EF4-FFF2-40B4-BE49-F238E27FC236}">
                <a16:creationId xmlns:a16="http://schemas.microsoft.com/office/drawing/2014/main" id="{5845FCDB-9632-6FB2-C3DC-315C208BE4A2}"/>
              </a:ext>
            </a:extLst>
          </p:cNvPr>
          <p:cNvCxnSpPr/>
          <p:nvPr/>
        </p:nvCxnSpPr>
        <p:spPr>
          <a:xfrm rot="5400000">
            <a:off x="5135879" y="1342937"/>
            <a:ext cx="337627" cy="1582615"/>
          </a:xfrm>
          <a:prstGeom prst="bentConnector2">
            <a:avLst/>
          </a:prstGeom>
          <a:ln w="19050"/>
        </p:spPr>
        <p:style>
          <a:lnRef idx="1">
            <a:schemeClr val="dk1"/>
          </a:lnRef>
          <a:fillRef idx="0">
            <a:schemeClr val="dk1"/>
          </a:fillRef>
          <a:effectRef idx="0">
            <a:schemeClr val="dk1"/>
          </a:effectRef>
          <a:fontRef idx="minor">
            <a:schemeClr val="tx1"/>
          </a:fontRef>
        </p:style>
      </p:cxnSp>
      <p:cxnSp>
        <p:nvCxnSpPr>
          <p:cNvPr id="4" name="Connector: Elbow 3">
            <a:extLst>
              <a:ext uri="{FF2B5EF4-FFF2-40B4-BE49-F238E27FC236}">
                <a16:creationId xmlns:a16="http://schemas.microsoft.com/office/drawing/2014/main" id="{9643125C-6974-E235-895A-A14CA068070D}"/>
              </a:ext>
            </a:extLst>
          </p:cNvPr>
          <p:cNvCxnSpPr/>
          <p:nvPr/>
        </p:nvCxnSpPr>
        <p:spPr>
          <a:xfrm rot="5400000">
            <a:off x="9418319" y="1418942"/>
            <a:ext cx="337627" cy="1582615"/>
          </a:xfrm>
          <a:prstGeom prst="bentConnector2">
            <a:avLst/>
          </a:prstGeom>
          <a:ln w="1905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20"/>
          <p:cNvPicPr preferRelativeResize="0"/>
          <p:nvPr/>
        </p:nvPicPr>
        <p:blipFill rotWithShape="1">
          <a:blip r:embed="rId3">
            <a:alphaModFix/>
          </a:blip>
          <a:srcRect/>
          <a:stretch/>
        </p:blipFill>
        <p:spPr>
          <a:xfrm>
            <a:off x="2658172" y="321440"/>
            <a:ext cx="6544408" cy="1000125"/>
          </a:xfrm>
          <a:prstGeom prst="rect">
            <a:avLst/>
          </a:prstGeom>
          <a:noFill/>
          <a:ln>
            <a:noFill/>
          </a:ln>
        </p:spPr>
      </p:pic>
      <p:sp>
        <p:nvSpPr>
          <p:cNvPr id="339" name="Google Shape;339;p20"/>
          <p:cNvSpPr txBox="1">
            <a:spLocks noGrp="1"/>
          </p:cNvSpPr>
          <p:nvPr>
            <p:ph type="title"/>
          </p:nvPr>
        </p:nvSpPr>
        <p:spPr>
          <a:xfrm>
            <a:off x="3655894" y="122832"/>
            <a:ext cx="488021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US" sz="3000" b="1" dirty="0">
                <a:latin typeface="Bahnschrift" panose="020B0502040204020203" pitchFamily="34" charset="0"/>
                <a:ea typeface="Arial Rounded"/>
                <a:cs typeface="Arial Rounded"/>
                <a:sym typeface="Arial Rounded"/>
              </a:rPr>
              <a:t>Finite element analysis</a:t>
            </a:r>
            <a:endParaRPr dirty="0"/>
          </a:p>
        </p:txBody>
      </p:sp>
      <p:sp>
        <p:nvSpPr>
          <p:cNvPr id="340" name="Google Shape;340;p20"/>
          <p:cNvSpPr txBox="1">
            <a:spLocks noGrp="1"/>
          </p:cNvSpPr>
          <p:nvPr>
            <p:ph type="body" idx="1"/>
          </p:nvPr>
        </p:nvSpPr>
        <p:spPr>
          <a:xfrm>
            <a:off x="1245029" y="2038522"/>
            <a:ext cx="10121348" cy="27809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dirty="0">
                <a:latin typeface="Bahnschrift" panose="020B0502040204020203" pitchFamily="34" charset="0"/>
                <a:ea typeface="Arial Rounded"/>
                <a:cs typeface="Arial Rounded"/>
                <a:sym typeface="Arial Rounded"/>
              </a:rPr>
              <a:t>By using material properties and boundary conditions of aqueous humor fluid and eye layers that we connected from published papers, we managed to see the fluid simulation, pressure contour, velocity streamlines and wall sheer stress that results from the flow.</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body" idx="1"/>
          </p:nvPr>
        </p:nvSpPr>
        <p:spPr>
          <a:xfrm>
            <a:off x="838198" y="266222"/>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000"/>
              <a:buNone/>
            </a:pPr>
            <a:r>
              <a:rPr lang="en-US" sz="3000" b="1" dirty="0">
                <a:latin typeface="Bahnschrift" panose="020B0502040204020203" pitchFamily="34" charset="0"/>
                <a:ea typeface="Arial Rounded"/>
                <a:cs typeface="Arial Rounded"/>
                <a:sym typeface="Arial Rounded"/>
              </a:rPr>
              <a:t>Main steps for using FEM are as follows:</a:t>
            </a:r>
            <a:endParaRPr dirty="0"/>
          </a:p>
          <a:p>
            <a:pPr marL="0" lvl="0" indent="0" algn="l" rtl="0">
              <a:lnSpc>
                <a:spcPct val="90000"/>
              </a:lnSpc>
              <a:spcBef>
                <a:spcPts val="1000"/>
              </a:spcBef>
              <a:spcAft>
                <a:spcPts val="0"/>
              </a:spcAft>
              <a:buClr>
                <a:schemeClr val="dk1"/>
              </a:buClr>
              <a:buSzPts val="2800"/>
              <a:buNone/>
            </a:pPr>
            <a:r>
              <a:rPr lang="en-US" b="1" dirty="0">
                <a:latin typeface="Bahnschrift" panose="020B0502040204020203" pitchFamily="34" charset="0"/>
                <a:ea typeface="Arial Rounded"/>
                <a:cs typeface="Arial Rounded"/>
                <a:sym typeface="Arial Rounded"/>
              </a:rPr>
              <a:t> </a:t>
            </a:r>
            <a:endParaRPr dirty="0"/>
          </a:p>
        </p:txBody>
      </p:sp>
      <p:sp>
        <p:nvSpPr>
          <p:cNvPr id="346" name="Google Shape;346;p21"/>
          <p:cNvSpPr/>
          <p:nvPr/>
        </p:nvSpPr>
        <p:spPr>
          <a:xfrm>
            <a:off x="7252680" y="3893180"/>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Apply Loads.</a:t>
            </a:r>
            <a:endParaRPr dirty="0"/>
          </a:p>
        </p:txBody>
      </p:sp>
      <p:sp>
        <p:nvSpPr>
          <p:cNvPr id="347" name="Google Shape;347;p21"/>
          <p:cNvSpPr/>
          <p:nvPr/>
        </p:nvSpPr>
        <p:spPr>
          <a:xfrm>
            <a:off x="7252681" y="2497505"/>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Specify the Analysis settings.</a:t>
            </a:r>
            <a:endParaRPr dirty="0"/>
          </a:p>
        </p:txBody>
      </p:sp>
      <p:sp>
        <p:nvSpPr>
          <p:cNvPr id="348" name="Google Shape;348;p21"/>
          <p:cNvSpPr/>
          <p:nvPr/>
        </p:nvSpPr>
        <p:spPr>
          <a:xfrm>
            <a:off x="7252681" y="1100086"/>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Define Initial and Boundary Conditions.</a:t>
            </a:r>
            <a:endParaRPr dirty="0"/>
          </a:p>
        </p:txBody>
      </p:sp>
      <p:sp>
        <p:nvSpPr>
          <p:cNvPr id="349" name="Google Shape;349;p21"/>
          <p:cNvSpPr/>
          <p:nvPr/>
        </p:nvSpPr>
        <p:spPr>
          <a:xfrm>
            <a:off x="838198" y="2497505"/>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Assign material &amp; type for each part.</a:t>
            </a:r>
            <a:endParaRPr dirty="0"/>
          </a:p>
        </p:txBody>
      </p:sp>
      <p:sp>
        <p:nvSpPr>
          <p:cNvPr id="350" name="Google Shape;350;p21"/>
          <p:cNvSpPr/>
          <p:nvPr/>
        </p:nvSpPr>
        <p:spPr>
          <a:xfrm>
            <a:off x="838197" y="3893180"/>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Mesh the geometry. </a:t>
            </a:r>
            <a:endParaRPr dirty="0"/>
          </a:p>
        </p:txBody>
      </p:sp>
      <p:sp>
        <p:nvSpPr>
          <p:cNvPr id="351" name="Google Shape;351;p21"/>
          <p:cNvSpPr/>
          <p:nvPr/>
        </p:nvSpPr>
        <p:spPr>
          <a:xfrm>
            <a:off x="838198" y="1100086"/>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Import Geometry parts.</a:t>
            </a:r>
            <a:endParaRPr dirty="0"/>
          </a:p>
        </p:txBody>
      </p:sp>
      <p:sp>
        <p:nvSpPr>
          <p:cNvPr id="352" name="Google Shape;352;p21"/>
          <p:cNvSpPr/>
          <p:nvPr/>
        </p:nvSpPr>
        <p:spPr>
          <a:xfrm>
            <a:off x="106531" y="1407759"/>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353" name="Google Shape;353;p21"/>
          <p:cNvSpPr/>
          <p:nvPr/>
        </p:nvSpPr>
        <p:spPr>
          <a:xfrm>
            <a:off x="106531" y="2810697"/>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354" name="Google Shape;354;p21"/>
          <p:cNvSpPr/>
          <p:nvPr/>
        </p:nvSpPr>
        <p:spPr>
          <a:xfrm>
            <a:off x="106531" y="4213635"/>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355" name="Google Shape;355;p21"/>
          <p:cNvSpPr/>
          <p:nvPr/>
        </p:nvSpPr>
        <p:spPr>
          <a:xfrm>
            <a:off x="6488091" y="1407758"/>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356" name="Google Shape;356;p21"/>
          <p:cNvSpPr/>
          <p:nvPr/>
        </p:nvSpPr>
        <p:spPr>
          <a:xfrm>
            <a:off x="6488091" y="2810697"/>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357" name="Google Shape;357;p21"/>
          <p:cNvSpPr/>
          <p:nvPr/>
        </p:nvSpPr>
        <p:spPr>
          <a:xfrm>
            <a:off x="6488091" y="4213635"/>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a:t>
            </a:r>
            <a:endParaRPr/>
          </a:p>
        </p:txBody>
      </p:sp>
      <p:sp>
        <p:nvSpPr>
          <p:cNvPr id="358" name="Google Shape;358;p21"/>
          <p:cNvSpPr/>
          <p:nvPr/>
        </p:nvSpPr>
        <p:spPr>
          <a:xfrm>
            <a:off x="2971427" y="5619211"/>
            <a:ext cx="577049" cy="279769"/>
          </a:xfrm>
          <a:prstGeom prst="ellipse">
            <a:avLst/>
          </a:prstGeom>
          <a:solidFill>
            <a:schemeClr val="accent1"/>
          </a:solidFill>
          <a:ln w="12700" cap="flat" cmpd="sng">
            <a:solidFill>
              <a:srgbClr val="4472C4">
                <a:alpha val="49803"/>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7</a:t>
            </a:r>
            <a:endParaRPr/>
          </a:p>
        </p:txBody>
      </p:sp>
      <p:sp>
        <p:nvSpPr>
          <p:cNvPr id="359" name="Google Shape;359;p21"/>
          <p:cNvSpPr/>
          <p:nvPr/>
        </p:nvSpPr>
        <p:spPr>
          <a:xfrm>
            <a:off x="3807408" y="5311536"/>
            <a:ext cx="4577179" cy="895120"/>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Solve.</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2"/>
          <p:cNvPicPr preferRelativeResize="0"/>
          <p:nvPr/>
        </p:nvPicPr>
        <p:blipFill rotWithShape="1">
          <a:blip r:embed="rId3">
            <a:alphaModFix/>
          </a:blip>
          <a:srcRect/>
          <a:stretch/>
        </p:blipFill>
        <p:spPr>
          <a:xfrm>
            <a:off x="3893574" y="190406"/>
            <a:ext cx="4513007" cy="1000125"/>
          </a:xfrm>
          <a:prstGeom prst="rect">
            <a:avLst/>
          </a:prstGeom>
          <a:noFill/>
          <a:ln>
            <a:noFill/>
          </a:ln>
        </p:spPr>
      </p:pic>
      <p:sp>
        <p:nvSpPr>
          <p:cNvPr id="365" name="Google Shape;365;p22"/>
          <p:cNvSpPr txBox="1">
            <a:spLocks noGrp="1"/>
          </p:cNvSpPr>
          <p:nvPr>
            <p:ph type="title"/>
          </p:nvPr>
        </p:nvSpPr>
        <p:spPr>
          <a:xfrm>
            <a:off x="3495368" y="263660"/>
            <a:ext cx="5424948" cy="8536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Font typeface="Arial Rounded"/>
              <a:buNone/>
            </a:pPr>
            <a:r>
              <a:rPr lang="en-US" sz="3000" b="1" dirty="0">
                <a:latin typeface="Bahnschrift" panose="020B0502040204020203" pitchFamily="34" charset="0"/>
                <a:ea typeface="Arial Rounded"/>
                <a:cs typeface="Arial Rounded"/>
                <a:sym typeface="Arial Rounded"/>
              </a:rPr>
              <a:t>FEM equations</a:t>
            </a:r>
            <a:endParaRPr dirty="0"/>
          </a:p>
        </p:txBody>
      </p:sp>
      <p:sp>
        <p:nvSpPr>
          <p:cNvPr id="366" name="Google Shape;366;p22"/>
          <p:cNvSpPr txBox="1">
            <a:spLocks noGrp="1"/>
          </p:cNvSpPr>
          <p:nvPr>
            <p:ph type="body" idx="1"/>
          </p:nvPr>
        </p:nvSpPr>
        <p:spPr>
          <a:xfrm>
            <a:off x="838200" y="1325563"/>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3000"/>
              <a:buChar char="•"/>
            </a:pPr>
            <a:r>
              <a:rPr lang="en-US" sz="3000" b="1" dirty="0">
                <a:latin typeface="Bahnschrift" panose="020B0502040204020203" pitchFamily="34" charset="0"/>
                <a:ea typeface="Arial Rounded"/>
                <a:cs typeface="Arial Rounded"/>
                <a:sym typeface="Arial Rounded"/>
              </a:rPr>
              <a:t>The fluid is modeled using the continuity and Navier-Stokes equations for incompressible Newtonian flow. </a:t>
            </a:r>
            <a:endParaRPr dirty="0"/>
          </a:p>
          <a:p>
            <a:pPr marL="228600" lvl="0" indent="-38100" algn="l" rtl="0">
              <a:lnSpc>
                <a:spcPct val="90000"/>
              </a:lnSpc>
              <a:spcBef>
                <a:spcPts val="1000"/>
              </a:spcBef>
              <a:spcAft>
                <a:spcPts val="0"/>
              </a:spcAft>
              <a:buClr>
                <a:schemeClr val="dk1"/>
              </a:buClr>
              <a:buSzPts val="3000"/>
              <a:buNone/>
            </a:pPr>
            <a:endParaRPr sz="3000"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400"/>
              <a:buNone/>
            </a:pPr>
            <a:r>
              <a:rPr lang="en-US" sz="2400" b="1" dirty="0">
                <a:latin typeface="Bahnschrift" panose="020B0502040204020203" pitchFamily="34" charset="0"/>
                <a:ea typeface="Arial Rounded"/>
                <a:cs typeface="Arial Rounded"/>
                <a:sym typeface="Arial Rounded"/>
              </a:rPr>
              <a:t>Where v, p and n are the velocity, pressure and viscosity of the fluid, respectively</a:t>
            </a:r>
            <a:r>
              <a:rPr lang="en-US" b="1" dirty="0">
                <a:latin typeface="Bahnschrift" panose="020B0502040204020203" pitchFamily="34" charset="0"/>
                <a:ea typeface="Arial Rounded"/>
                <a:cs typeface="Arial Rounded"/>
                <a:sym typeface="Arial Rounded"/>
              </a:rPr>
              <a:t>.</a:t>
            </a:r>
            <a:endParaRPr sz="2400" b="1" dirty="0">
              <a:latin typeface="Bahnschrift" panose="020B0502040204020203" pitchFamily="34" charset="0"/>
              <a:ea typeface="Arial Rounded"/>
              <a:cs typeface="Arial Rounded"/>
              <a:sym typeface="Arial Rounded"/>
            </a:endParaRPr>
          </a:p>
        </p:txBody>
      </p:sp>
      <p:pic>
        <p:nvPicPr>
          <p:cNvPr id="367" name="Google Shape;367;p22"/>
          <p:cNvPicPr preferRelativeResize="0"/>
          <p:nvPr/>
        </p:nvPicPr>
        <p:blipFill rotWithShape="1">
          <a:blip r:embed="rId4">
            <a:alphaModFix/>
          </a:blip>
          <a:srcRect/>
          <a:stretch/>
        </p:blipFill>
        <p:spPr>
          <a:xfrm>
            <a:off x="3346882" y="2374351"/>
            <a:ext cx="5301817" cy="17603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3"/>
          <p:cNvSpPr txBox="1">
            <a:spLocks noGrp="1"/>
          </p:cNvSpPr>
          <p:nvPr>
            <p:ph type="title"/>
          </p:nvPr>
        </p:nvSpPr>
        <p:spPr>
          <a:xfrm>
            <a:off x="838200" y="0"/>
            <a:ext cx="10515600" cy="109195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FEM equations</a:t>
            </a:r>
            <a:endParaRPr dirty="0"/>
          </a:p>
        </p:txBody>
      </p:sp>
      <p:sp>
        <p:nvSpPr>
          <p:cNvPr id="373" name="Google Shape;373;p23"/>
          <p:cNvSpPr txBox="1">
            <a:spLocks noGrp="1"/>
          </p:cNvSpPr>
          <p:nvPr>
            <p:ph type="body" idx="1"/>
          </p:nvPr>
        </p:nvSpPr>
        <p:spPr>
          <a:xfrm>
            <a:off x="656466" y="1253331"/>
            <a:ext cx="1088344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3000"/>
              <a:buChar char="•"/>
            </a:pPr>
            <a:r>
              <a:rPr lang="en-US" sz="3000" b="1" dirty="0">
                <a:latin typeface="Bahnschrift" panose="020B0502040204020203" pitchFamily="34" charset="0"/>
                <a:ea typeface="Arial Rounded"/>
                <a:cs typeface="Arial Rounded"/>
                <a:sym typeface="Arial Rounded"/>
              </a:rPr>
              <a:t>The stress in the tissue is computed through the following equation </a:t>
            </a:r>
            <a:endParaRPr dirty="0"/>
          </a:p>
          <a:p>
            <a:pPr marL="228600" lvl="0" indent="-38100" algn="l" rtl="0">
              <a:lnSpc>
                <a:spcPct val="90000"/>
              </a:lnSpc>
              <a:spcBef>
                <a:spcPts val="1000"/>
              </a:spcBef>
              <a:spcAft>
                <a:spcPts val="0"/>
              </a:spcAft>
              <a:buClr>
                <a:schemeClr val="dk1"/>
              </a:buClr>
              <a:buSzPts val="3000"/>
              <a:buNone/>
            </a:pPr>
            <a:endParaRPr sz="3000" b="1" dirty="0">
              <a:latin typeface="Bahnschrift" panose="020B0502040204020203" pitchFamily="34" charset="0"/>
              <a:ea typeface="Arial Rounded"/>
              <a:cs typeface="Arial Rounded"/>
              <a:sym typeface="Arial Rounded"/>
            </a:endParaRPr>
          </a:p>
          <a:p>
            <a:pPr marL="228600" lvl="0" indent="-38100" algn="l" rtl="0">
              <a:lnSpc>
                <a:spcPct val="90000"/>
              </a:lnSpc>
              <a:spcBef>
                <a:spcPts val="1000"/>
              </a:spcBef>
              <a:spcAft>
                <a:spcPts val="0"/>
              </a:spcAft>
              <a:buClr>
                <a:schemeClr val="dk1"/>
              </a:buClr>
              <a:buSzPts val="3000"/>
              <a:buNone/>
            </a:pPr>
            <a:endParaRPr sz="3000" b="1" dirty="0">
              <a:latin typeface="Bahnschrift" panose="020B0502040204020203" pitchFamily="34" charset="0"/>
              <a:ea typeface="Arial Rounded"/>
              <a:cs typeface="Arial Rounded"/>
              <a:sym typeface="Arial Rounded"/>
            </a:endParaRPr>
          </a:p>
          <a:p>
            <a:pPr marL="228600" lvl="0" indent="-38100" algn="l" rtl="0">
              <a:lnSpc>
                <a:spcPct val="90000"/>
              </a:lnSpc>
              <a:spcBef>
                <a:spcPts val="1000"/>
              </a:spcBef>
              <a:spcAft>
                <a:spcPts val="0"/>
              </a:spcAft>
              <a:buClr>
                <a:schemeClr val="dk1"/>
              </a:buClr>
              <a:buSzPts val="3000"/>
              <a:buNone/>
            </a:pPr>
            <a:endParaRPr sz="3000" b="1" dirty="0">
              <a:latin typeface="Bahnschrift" panose="020B0502040204020203" pitchFamily="34" charset="0"/>
              <a:ea typeface="Arial Rounded"/>
              <a:cs typeface="Arial Rounded"/>
              <a:sym typeface="Arial Rounded"/>
            </a:endParaRPr>
          </a:p>
          <a:p>
            <a:pPr marL="0" lvl="0" indent="0" algn="l" rtl="0">
              <a:lnSpc>
                <a:spcPct val="90000"/>
              </a:lnSpc>
              <a:spcBef>
                <a:spcPts val="1000"/>
              </a:spcBef>
              <a:spcAft>
                <a:spcPts val="0"/>
              </a:spcAft>
              <a:buClr>
                <a:schemeClr val="dk1"/>
              </a:buClr>
              <a:buSzPts val="3000"/>
              <a:buNone/>
            </a:pPr>
            <a:endParaRPr sz="3000" b="1" dirty="0">
              <a:latin typeface="Bahnschrift" panose="020B0502040204020203" pitchFamily="34" charset="0"/>
              <a:ea typeface="Arial Rounded"/>
              <a:cs typeface="Arial Rounded"/>
              <a:sym typeface="Arial Rounded"/>
            </a:endParaRPr>
          </a:p>
          <a:p>
            <a:pPr marL="0" lvl="0" indent="0" algn="l" rtl="0">
              <a:lnSpc>
                <a:spcPct val="90000"/>
              </a:lnSpc>
              <a:spcBef>
                <a:spcPts val="1000"/>
              </a:spcBef>
              <a:spcAft>
                <a:spcPts val="0"/>
              </a:spcAft>
              <a:buClr>
                <a:schemeClr val="dk1"/>
              </a:buClr>
              <a:buSzPts val="2000"/>
              <a:buNone/>
            </a:pPr>
            <a:r>
              <a:rPr lang="en-US" sz="2000" b="1" dirty="0">
                <a:latin typeface="Bahnschrift" panose="020B0502040204020203" pitchFamily="34" charset="0"/>
                <a:ea typeface="Arial Rounded"/>
                <a:cs typeface="Arial Rounded"/>
                <a:sym typeface="Arial Rounded"/>
              </a:rPr>
              <a:t>Where n and n+1 refer to successive time steps and K and G are the bulk and shear moduli of the tissue, and                         is incremental displacement)</a:t>
            </a:r>
            <a:endParaRPr dirty="0"/>
          </a:p>
          <a:p>
            <a:pPr marL="0" lvl="0" indent="0" algn="l" rtl="0">
              <a:lnSpc>
                <a:spcPct val="90000"/>
              </a:lnSpc>
              <a:spcBef>
                <a:spcPts val="1000"/>
              </a:spcBef>
              <a:spcAft>
                <a:spcPts val="0"/>
              </a:spcAft>
              <a:buClr>
                <a:schemeClr val="dk1"/>
              </a:buClr>
              <a:buSzPts val="2000"/>
              <a:buNone/>
            </a:pPr>
            <a:endParaRPr sz="2000" b="1" dirty="0">
              <a:latin typeface="Bahnschrift" panose="020B0502040204020203" pitchFamily="34" charset="0"/>
              <a:ea typeface="Arial Rounded"/>
              <a:cs typeface="Arial Rounded"/>
              <a:sym typeface="Arial Rounded"/>
            </a:endParaRPr>
          </a:p>
        </p:txBody>
      </p:sp>
      <p:pic>
        <p:nvPicPr>
          <p:cNvPr id="374" name="Google Shape;374;p23"/>
          <p:cNvPicPr preferRelativeResize="0"/>
          <p:nvPr/>
        </p:nvPicPr>
        <p:blipFill rotWithShape="1">
          <a:blip r:embed="rId3">
            <a:alphaModFix/>
          </a:blip>
          <a:srcRect/>
          <a:stretch/>
        </p:blipFill>
        <p:spPr>
          <a:xfrm>
            <a:off x="3376233" y="2686443"/>
            <a:ext cx="5439534" cy="905001"/>
          </a:xfrm>
          <a:prstGeom prst="rect">
            <a:avLst/>
          </a:prstGeom>
          <a:noFill/>
          <a:ln>
            <a:noFill/>
          </a:ln>
        </p:spPr>
      </p:pic>
      <p:pic>
        <p:nvPicPr>
          <p:cNvPr id="375" name="Google Shape;375;p23"/>
          <p:cNvPicPr preferRelativeResize="0"/>
          <p:nvPr/>
        </p:nvPicPr>
        <p:blipFill rotWithShape="1">
          <a:blip r:embed="rId4">
            <a:alphaModFix/>
          </a:blip>
          <a:srcRect/>
          <a:stretch/>
        </p:blipFill>
        <p:spPr>
          <a:xfrm>
            <a:off x="3873184" y="4651807"/>
            <a:ext cx="1381204" cy="260005"/>
          </a:xfrm>
          <a:prstGeom prst="rect">
            <a:avLst/>
          </a:prstGeom>
          <a:noFill/>
          <a:ln>
            <a:noFill/>
          </a:ln>
        </p:spPr>
      </p:pic>
      <p:pic>
        <p:nvPicPr>
          <p:cNvPr id="376" name="Google Shape;376;p23"/>
          <p:cNvPicPr preferRelativeResize="0"/>
          <p:nvPr/>
        </p:nvPicPr>
        <p:blipFill rotWithShape="1">
          <a:blip r:embed="rId5">
            <a:alphaModFix/>
          </a:blip>
          <a:srcRect/>
          <a:stretch/>
        </p:blipFill>
        <p:spPr>
          <a:xfrm>
            <a:off x="4563786" y="5169485"/>
            <a:ext cx="2934109" cy="6763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7"/>
          <p:cNvPicPr preferRelativeResize="0"/>
          <p:nvPr/>
        </p:nvPicPr>
        <p:blipFill rotWithShape="1">
          <a:blip r:embed="rId3">
            <a:alphaModFix/>
          </a:blip>
          <a:srcRect/>
          <a:stretch/>
        </p:blipFill>
        <p:spPr>
          <a:xfrm>
            <a:off x="4339988" y="193456"/>
            <a:ext cx="3630305" cy="1000125"/>
          </a:xfrm>
          <a:prstGeom prst="rect">
            <a:avLst/>
          </a:prstGeom>
          <a:noFill/>
          <a:ln>
            <a:noFill/>
          </a:ln>
        </p:spPr>
      </p:pic>
      <p:sp>
        <p:nvSpPr>
          <p:cNvPr id="411" name="Google Shape;411;p27"/>
          <p:cNvSpPr txBox="1"/>
          <p:nvPr/>
        </p:nvSpPr>
        <p:spPr>
          <a:xfrm>
            <a:off x="3853172" y="250335"/>
            <a:ext cx="4603935" cy="141577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Assigning material properties</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pic>
        <p:nvPicPr>
          <p:cNvPr id="412" name="Google Shape;412;p27"/>
          <p:cNvPicPr preferRelativeResize="0"/>
          <p:nvPr/>
        </p:nvPicPr>
        <p:blipFill rotWithShape="1">
          <a:blip r:embed="rId4">
            <a:alphaModFix/>
          </a:blip>
          <a:srcRect/>
          <a:stretch/>
        </p:blipFill>
        <p:spPr>
          <a:xfrm>
            <a:off x="838199" y="1422890"/>
            <a:ext cx="10515601" cy="518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28"/>
          <p:cNvPicPr preferRelativeResize="0"/>
          <p:nvPr/>
        </p:nvPicPr>
        <p:blipFill rotWithShape="1">
          <a:blip r:embed="rId3">
            <a:alphaModFix/>
          </a:blip>
          <a:srcRect/>
          <a:stretch/>
        </p:blipFill>
        <p:spPr>
          <a:xfrm>
            <a:off x="1166812" y="1396206"/>
            <a:ext cx="9858375" cy="37988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9"/>
          <p:cNvSpPr txBox="1">
            <a:spLocks noGrp="1"/>
          </p:cNvSpPr>
          <p:nvPr>
            <p:ph type="title"/>
          </p:nvPr>
        </p:nvSpPr>
        <p:spPr>
          <a:xfrm>
            <a:off x="838200" y="0"/>
            <a:ext cx="10515600" cy="109195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Boundary Conditions</a:t>
            </a:r>
            <a:endParaRPr dirty="0"/>
          </a:p>
        </p:txBody>
      </p:sp>
      <p:pic>
        <p:nvPicPr>
          <p:cNvPr id="423" name="Google Shape;423;p29"/>
          <p:cNvPicPr preferRelativeResize="0"/>
          <p:nvPr/>
        </p:nvPicPr>
        <p:blipFill rotWithShape="1">
          <a:blip r:embed="rId3">
            <a:alphaModFix/>
          </a:blip>
          <a:srcRect/>
          <a:stretch/>
        </p:blipFill>
        <p:spPr>
          <a:xfrm>
            <a:off x="2314575" y="1881104"/>
            <a:ext cx="7496175" cy="2081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Outline</a:t>
            </a:r>
            <a:endParaRPr dirty="0"/>
          </a:p>
        </p:txBody>
      </p:sp>
      <p:sp>
        <p:nvSpPr>
          <p:cNvPr id="97" name="Google Shape;97;p2"/>
          <p:cNvSpPr txBox="1"/>
          <p:nvPr/>
        </p:nvSpPr>
        <p:spPr>
          <a:xfrm>
            <a:off x="1881891" y="1595656"/>
            <a:ext cx="179281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0" i="0" u="none" strike="noStrike" cap="none" dirty="0">
                <a:solidFill>
                  <a:srgbClr val="FF0000"/>
                </a:solidFill>
                <a:latin typeface="Calibri"/>
                <a:ea typeface="Calibri"/>
                <a:cs typeface="Calibri"/>
                <a:sym typeface="Calibri"/>
              </a:rPr>
              <a:t>01</a:t>
            </a:r>
            <a:endParaRPr dirty="0"/>
          </a:p>
        </p:txBody>
      </p:sp>
      <p:sp>
        <p:nvSpPr>
          <p:cNvPr id="98" name="Google Shape;98;p2"/>
          <p:cNvSpPr txBox="1"/>
          <p:nvPr/>
        </p:nvSpPr>
        <p:spPr>
          <a:xfrm flipH="1">
            <a:off x="5531245" y="1490896"/>
            <a:ext cx="100486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02</a:t>
            </a:r>
            <a:endParaRPr/>
          </a:p>
        </p:txBody>
      </p:sp>
      <p:sp>
        <p:nvSpPr>
          <p:cNvPr id="99" name="Google Shape;99;p2"/>
          <p:cNvSpPr txBox="1"/>
          <p:nvPr/>
        </p:nvSpPr>
        <p:spPr>
          <a:xfrm>
            <a:off x="1445961" y="2693015"/>
            <a:ext cx="200236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Objective</a:t>
            </a:r>
            <a:r>
              <a:rPr lang="en-US" sz="1800" dirty="0">
                <a:solidFill>
                  <a:schemeClr val="dk1"/>
                </a:solidFill>
                <a:latin typeface="Calibri"/>
                <a:ea typeface="Calibri"/>
                <a:cs typeface="Calibri"/>
                <a:sym typeface="Calibri"/>
              </a:rPr>
              <a:t> </a:t>
            </a:r>
            <a:endParaRPr dirty="0"/>
          </a:p>
        </p:txBody>
      </p:sp>
      <p:sp>
        <p:nvSpPr>
          <p:cNvPr id="100" name="Google Shape;100;p2"/>
          <p:cNvSpPr txBox="1"/>
          <p:nvPr/>
        </p:nvSpPr>
        <p:spPr>
          <a:xfrm>
            <a:off x="4868872" y="2656024"/>
            <a:ext cx="23296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Introduction</a:t>
            </a:r>
            <a:endParaRPr dirty="0"/>
          </a:p>
        </p:txBody>
      </p:sp>
      <p:sp>
        <p:nvSpPr>
          <p:cNvPr id="101" name="Google Shape;101;p2"/>
          <p:cNvSpPr txBox="1"/>
          <p:nvPr/>
        </p:nvSpPr>
        <p:spPr>
          <a:xfrm flipH="1">
            <a:off x="9029376" y="1531852"/>
            <a:ext cx="100486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dirty="0">
                <a:solidFill>
                  <a:srgbClr val="FF0000"/>
                </a:solidFill>
                <a:latin typeface="Calibri"/>
                <a:ea typeface="Calibri"/>
                <a:cs typeface="Calibri"/>
                <a:sym typeface="Calibri"/>
              </a:rPr>
              <a:t>03</a:t>
            </a:r>
            <a:endParaRPr dirty="0"/>
          </a:p>
        </p:txBody>
      </p:sp>
      <p:sp>
        <p:nvSpPr>
          <p:cNvPr id="102" name="Google Shape;102;p2"/>
          <p:cNvSpPr txBox="1"/>
          <p:nvPr/>
        </p:nvSpPr>
        <p:spPr>
          <a:xfrm>
            <a:off x="8346494" y="2693015"/>
            <a:ext cx="2558050"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Methodology &amp; results</a:t>
            </a:r>
            <a:endParaRPr dirty="0"/>
          </a:p>
        </p:txBody>
      </p:sp>
      <p:sp>
        <p:nvSpPr>
          <p:cNvPr id="103" name="Google Shape;103;p2"/>
          <p:cNvSpPr txBox="1"/>
          <p:nvPr/>
        </p:nvSpPr>
        <p:spPr>
          <a:xfrm flipH="1">
            <a:off x="1881891" y="3707480"/>
            <a:ext cx="100486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dirty="0">
                <a:solidFill>
                  <a:srgbClr val="FF0000"/>
                </a:solidFill>
                <a:latin typeface="Calibri"/>
                <a:ea typeface="Calibri"/>
                <a:cs typeface="Calibri"/>
                <a:sym typeface="Calibri"/>
              </a:rPr>
              <a:t>04</a:t>
            </a:r>
            <a:endParaRPr dirty="0"/>
          </a:p>
        </p:txBody>
      </p:sp>
      <p:sp>
        <p:nvSpPr>
          <p:cNvPr id="104" name="Google Shape;104;p2"/>
          <p:cNvSpPr txBox="1"/>
          <p:nvPr/>
        </p:nvSpPr>
        <p:spPr>
          <a:xfrm>
            <a:off x="1775458" y="4750605"/>
            <a:ext cx="15398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Recap </a:t>
            </a:r>
            <a:endParaRPr dirty="0"/>
          </a:p>
        </p:txBody>
      </p:sp>
      <p:sp>
        <p:nvSpPr>
          <p:cNvPr id="105" name="Google Shape;105;p2"/>
          <p:cNvSpPr txBox="1"/>
          <p:nvPr/>
        </p:nvSpPr>
        <p:spPr>
          <a:xfrm flipH="1">
            <a:off x="5531245" y="3678757"/>
            <a:ext cx="100486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05</a:t>
            </a:r>
            <a:endParaRPr/>
          </a:p>
        </p:txBody>
      </p:sp>
      <p:sp>
        <p:nvSpPr>
          <p:cNvPr id="106" name="Google Shape;106;p2"/>
          <p:cNvSpPr txBox="1"/>
          <p:nvPr/>
        </p:nvSpPr>
        <p:spPr>
          <a:xfrm>
            <a:off x="4800795" y="4839990"/>
            <a:ext cx="29592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Future Work</a:t>
            </a:r>
            <a:endParaRPr dirty="0"/>
          </a:p>
        </p:txBody>
      </p:sp>
      <p:sp>
        <p:nvSpPr>
          <p:cNvPr id="107" name="Google Shape;107;p2"/>
          <p:cNvSpPr txBox="1"/>
          <p:nvPr/>
        </p:nvSpPr>
        <p:spPr>
          <a:xfrm flipH="1">
            <a:off x="9029376" y="3641766"/>
            <a:ext cx="100486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FF0000"/>
                </a:solidFill>
                <a:latin typeface="Calibri"/>
                <a:ea typeface="Calibri"/>
                <a:cs typeface="Calibri"/>
                <a:sym typeface="Calibri"/>
              </a:rPr>
              <a:t>06</a:t>
            </a:r>
            <a:endParaRPr/>
          </a:p>
        </p:txBody>
      </p:sp>
      <p:sp>
        <p:nvSpPr>
          <p:cNvPr id="108" name="Google Shape;108;p2"/>
          <p:cNvSpPr txBox="1"/>
          <p:nvPr/>
        </p:nvSpPr>
        <p:spPr>
          <a:xfrm>
            <a:off x="8127623" y="4750605"/>
            <a:ext cx="381324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Gant Chart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Modelling</a:t>
            </a:r>
            <a:endParaRPr dirty="0"/>
          </a:p>
        </p:txBody>
      </p:sp>
      <p:pic>
        <p:nvPicPr>
          <p:cNvPr id="283" name="Google Shape;283;p14"/>
          <p:cNvPicPr preferRelativeResize="0"/>
          <p:nvPr/>
        </p:nvPicPr>
        <p:blipFill rotWithShape="1">
          <a:blip r:embed="rId3">
            <a:alphaModFix/>
          </a:blip>
          <a:srcRect/>
          <a:stretch/>
        </p:blipFill>
        <p:spPr>
          <a:xfrm>
            <a:off x="838200" y="1031253"/>
            <a:ext cx="3171825" cy="1000125"/>
          </a:xfrm>
          <a:prstGeom prst="rect">
            <a:avLst/>
          </a:prstGeom>
          <a:noFill/>
          <a:ln>
            <a:noFill/>
          </a:ln>
        </p:spPr>
      </p:pic>
      <p:sp>
        <p:nvSpPr>
          <p:cNvPr id="284" name="Google Shape;284;p14"/>
          <p:cNvSpPr txBox="1"/>
          <p:nvPr/>
        </p:nvSpPr>
        <p:spPr>
          <a:xfrm>
            <a:off x="939604" y="1254316"/>
            <a:ext cx="296901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Data collection</a:t>
            </a:r>
            <a:endParaRPr dirty="0"/>
          </a:p>
        </p:txBody>
      </p:sp>
      <p:pic>
        <p:nvPicPr>
          <p:cNvPr id="285" name="Google Shape;285;p14"/>
          <p:cNvPicPr preferRelativeResize="0"/>
          <p:nvPr/>
        </p:nvPicPr>
        <p:blipFill rotWithShape="1">
          <a:blip r:embed="rId4">
            <a:alphaModFix/>
          </a:blip>
          <a:srcRect/>
          <a:stretch/>
        </p:blipFill>
        <p:spPr>
          <a:xfrm>
            <a:off x="4111429" y="1031253"/>
            <a:ext cx="7242371" cy="546748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15"/>
          <p:cNvPicPr preferRelativeResize="0"/>
          <p:nvPr/>
        </p:nvPicPr>
        <p:blipFill rotWithShape="1">
          <a:blip r:embed="rId3">
            <a:alphaModFix/>
          </a:blip>
          <a:srcRect l="790" t="4923" b="7077"/>
          <a:stretch/>
        </p:blipFill>
        <p:spPr>
          <a:xfrm>
            <a:off x="3467100" y="1254316"/>
            <a:ext cx="8328651" cy="5192204"/>
          </a:xfrm>
          <a:prstGeom prst="rect">
            <a:avLst/>
          </a:prstGeom>
          <a:noFill/>
          <a:ln>
            <a:noFill/>
          </a:ln>
        </p:spPr>
      </p:pic>
      <p:sp>
        <p:nvSpPr>
          <p:cNvPr id="291" name="Google Shape;291;p1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sym typeface="Arial Rounded"/>
              </a:rPr>
              <a:t>Eye</a:t>
            </a:r>
            <a:endParaRPr dirty="0"/>
          </a:p>
        </p:txBody>
      </p:sp>
      <p:pic>
        <p:nvPicPr>
          <p:cNvPr id="292" name="Google Shape;292;p15"/>
          <p:cNvPicPr preferRelativeResize="0"/>
          <p:nvPr/>
        </p:nvPicPr>
        <p:blipFill rotWithShape="1">
          <a:blip r:embed="rId4">
            <a:alphaModFix/>
          </a:blip>
          <a:srcRect/>
          <a:stretch/>
        </p:blipFill>
        <p:spPr>
          <a:xfrm>
            <a:off x="838200" y="1031253"/>
            <a:ext cx="5257800" cy="1000125"/>
          </a:xfrm>
          <a:prstGeom prst="rect">
            <a:avLst/>
          </a:prstGeom>
          <a:noFill/>
          <a:ln>
            <a:noFill/>
          </a:ln>
        </p:spPr>
      </p:pic>
      <p:sp>
        <p:nvSpPr>
          <p:cNvPr id="293" name="Google Shape;293;p15"/>
          <p:cNvSpPr txBox="1"/>
          <p:nvPr/>
        </p:nvSpPr>
        <p:spPr>
          <a:xfrm>
            <a:off x="939604" y="1254316"/>
            <a:ext cx="515639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Outer structure of the eye</a:t>
            </a:r>
            <a:endParaRPr dirty="0"/>
          </a:p>
        </p:txBody>
      </p:sp>
      <p:pic>
        <p:nvPicPr>
          <p:cNvPr id="294" name="Google Shape;294;p15"/>
          <p:cNvPicPr preferRelativeResize="0"/>
          <p:nvPr/>
        </p:nvPicPr>
        <p:blipFill rotWithShape="1">
          <a:blip r:embed="rId5">
            <a:alphaModFix/>
          </a:blip>
          <a:srcRect/>
          <a:stretch/>
        </p:blipFill>
        <p:spPr>
          <a:xfrm>
            <a:off x="939604" y="4826623"/>
            <a:ext cx="3146601" cy="11398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6" descr="Graphical user interface, application, Word&#10;&#10;Description automatically generated"/>
          <p:cNvPicPr preferRelativeResize="0"/>
          <p:nvPr/>
        </p:nvPicPr>
        <p:blipFill rotWithShape="1">
          <a:blip r:embed="rId3">
            <a:alphaModFix/>
          </a:blip>
          <a:srcRect l="-1442" t="-47" r="12883" b="-607"/>
          <a:stretch/>
        </p:blipFill>
        <p:spPr>
          <a:xfrm>
            <a:off x="1688124" y="327869"/>
            <a:ext cx="10107636" cy="6122165"/>
          </a:xfrm>
          <a:prstGeom prst="rect">
            <a:avLst/>
          </a:prstGeom>
          <a:noFill/>
          <a:ln>
            <a:noFill/>
          </a:ln>
        </p:spPr>
      </p:pic>
      <p:pic>
        <p:nvPicPr>
          <p:cNvPr id="300" name="Google Shape;300;p16"/>
          <p:cNvPicPr preferRelativeResize="0"/>
          <p:nvPr/>
        </p:nvPicPr>
        <p:blipFill rotWithShape="1">
          <a:blip r:embed="rId4">
            <a:alphaModFix/>
          </a:blip>
          <a:srcRect/>
          <a:stretch/>
        </p:blipFill>
        <p:spPr>
          <a:xfrm>
            <a:off x="0" y="179190"/>
            <a:ext cx="6544408" cy="1000125"/>
          </a:xfrm>
          <a:prstGeom prst="rect">
            <a:avLst/>
          </a:prstGeom>
          <a:noFill/>
          <a:ln>
            <a:noFill/>
          </a:ln>
        </p:spPr>
      </p:pic>
      <p:sp>
        <p:nvSpPr>
          <p:cNvPr id="301" name="Google Shape;301;p16"/>
          <p:cNvSpPr txBox="1"/>
          <p:nvPr/>
        </p:nvSpPr>
        <p:spPr>
          <a:xfrm>
            <a:off x="112541" y="401061"/>
            <a:ext cx="6431867"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Structures of interest TM, SC, CC</a:t>
            </a:r>
            <a:endParaRPr dirty="0"/>
          </a:p>
        </p:txBody>
      </p:sp>
      <p:sp>
        <p:nvSpPr>
          <p:cNvPr id="302" name="Google Shape;302;p16"/>
          <p:cNvSpPr txBox="1"/>
          <p:nvPr/>
        </p:nvSpPr>
        <p:spPr>
          <a:xfrm>
            <a:off x="4408201" y="2532185"/>
            <a:ext cx="100284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rgbClr val="C00000"/>
                </a:solidFill>
                <a:latin typeface="Bahnschrift" panose="020B0502040204020203" pitchFamily="34" charset="0"/>
                <a:ea typeface="Arial Rounded"/>
                <a:cs typeface="Arial Rounded"/>
                <a:sym typeface="Arial Rounded"/>
              </a:rPr>
              <a:t>CC</a:t>
            </a:r>
            <a:endParaRPr sz="3000" b="1" dirty="0">
              <a:solidFill>
                <a:srgbClr val="00B050"/>
              </a:solidFill>
              <a:latin typeface="Bahnschrift" panose="020B0502040204020203" pitchFamily="34" charset="0"/>
              <a:ea typeface="Arial Rounded"/>
              <a:cs typeface="Arial Rounded"/>
              <a:sym typeface="Arial Rounded"/>
            </a:endParaRPr>
          </a:p>
          <a:p>
            <a:pPr marL="0" marR="0" lvl="0" indent="0" algn="l" rtl="0">
              <a:spcBef>
                <a:spcPts val="0"/>
              </a:spcBef>
              <a:spcAft>
                <a:spcPts val="0"/>
              </a:spcAft>
              <a:buNone/>
            </a:pPr>
            <a:r>
              <a:rPr lang="en-US" sz="3000" b="1" dirty="0">
                <a:solidFill>
                  <a:srgbClr val="00B050"/>
                </a:solidFill>
                <a:latin typeface="Bahnschrift" panose="020B0502040204020203" pitchFamily="34" charset="0"/>
                <a:ea typeface="Arial Rounded"/>
                <a:cs typeface="Arial Rounded"/>
                <a:sym typeface="Arial Rounded"/>
              </a:rPr>
              <a:t>SC</a:t>
            </a:r>
            <a:endParaRPr sz="3000" b="1" dirty="0">
              <a:solidFill>
                <a:srgbClr val="7030A0"/>
              </a:solidFill>
              <a:latin typeface="Bahnschrift" panose="020B0502040204020203" pitchFamily="34" charset="0"/>
              <a:ea typeface="Arial Rounded"/>
              <a:cs typeface="Arial Rounded"/>
              <a:sym typeface="Arial Rounded"/>
            </a:endParaRPr>
          </a:p>
          <a:p>
            <a:pPr marL="0" marR="0" lvl="0" indent="0" algn="l" rtl="0">
              <a:spcBef>
                <a:spcPts val="0"/>
              </a:spcBef>
              <a:spcAft>
                <a:spcPts val="0"/>
              </a:spcAft>
              <a:buNone/>
            </a:pPr>
            <a:r>
              <a:rPr lang="en-US" sz="3000" b="1" dirty="0">
                <a:solidFill>
                  <a:srgbClr val="7030A0"/>
                </a:solidFill>
                <a:latin typeface="Bahnschrift" panose="020B0502040204020203" pitchFamily="34" charset="0"/>
                <a:ea typeface="Arial Rounded"/>
                <a:cs typeface="Arial Rounded"/>
                <a:sym typeface="Arial Rounded"/>
              </a:rPr>
              <a:t>TM</a:t>
            </a:r>
            <a:endParaRPr dirty="0"/>
          </a:p>
        </p:txBody>
      </p:sp>
      <p:sp>
        <p:nvSpPr>
          <p:cNvPr id="303" name="Google Shape;303;p16"/>
          <p:cNvSpPr/>
          <p:nvPr/>
        </p:nvSpPr>
        <p:spPr>
          <a:xfrm>
            <a:off x="5570806" y="3270849"/>
            <a:ext cx="525194" cy="738664"/>
          </a:xfrm>
          <a:prstGeom prst="roundRect">
            <a:avLst>
              <a:gd name="adj" fmla="val 16667"/>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4" name="Google Shape;304;p16"/>
          <p:cNvPicPr preferRelativeResize="0"/>
          <p:nvPr/>
        </p:nvPicPr>
        <p:blipFill rotWithShape="1">
          <a:blip r:embed="rId5">
            <a:alphaModFix/>
          </a:blip>
          <a:srcRect/>
          <a:stretch/>
        </p:blipFill>
        <p:spPr>
          <a:xfrm>
            <a:off x="8157049" y="356007"/>
            <a:ext cx="3368948" cy="5705477"/>
          </a:xfrm>
          <a:prstGeom prst="rect">
            <a:avLst/>
          </a:prstGeom>
          <a:noFill/>
          <a:ln>
            <a:noFill/>
          </a:ln>
        </p:spPr>
      </p:pic>
      <p:pic>
        <p:nvPicPr>
          <p:cNvPr id="305" name="Google Shape;305;p16" descr="A picture containing text, clipart&#10;&#10;Description automatically generated"/>
          <p:cNvPicPr preferRelativeResize="0"/>
          <p:nvPr/>
        </p:nvPicPr>
        <p:blipFill rotWithShape="1">
          <a:blip r:embed="rId6">
            <a:alphaModFix/>
          </a:blip>
          <a:srcRect/>
          <a:stretch/>
        </p:blipFill>
        <p:spPr>
          <a:xfrm>
            <a:off x="9908344" y="456421"/>
            <a:ext cx="1836421" cy="2420737"/>
          </a:xfrm>
          <a:prstGeom prst="rect">
            <a:avLst/>
          </a:prstGeom>
          <a:noFill/>
          <a:ln>
            <a:noFill/>
          </a:ln>
        </p:spPr>
      </p:pic>
      <p:pic>
        <p:nvPicPr>
          <p:cNvPr id="306" name="Google Shape;306;p16" descr="Shape&#10;&#10;Description automatically generated with medium confidence"/>
          <p:cNvPicPr preferRelativeResize="0"/>
          <p:nvPr/>
        </p:nvPicPr>
        <p:blipFill rotWithShape="1">
          <a:blip r:embed="rId7">
            <a:alphaModFix/>
          </a:blip>
          <a:srcRect t="30706"/>
          <a:stretch/>
        </p:blipFill>
        <p:spPr>
          <a:xfrm>
            <a:off x="346389" y="4267954"/>
            <a:ext cx="9111453" cy="2144459"/>
          </a:xfrm>
          <a:prstGeom prst="rect">
            <a:avLst/>
          </a:prstGeom>
          <a:noFill/>
          <a:ln>
            <a:noFill/>
          </a:ln>
        </p:spPr>
      </p:pic>
      <p:sp>
        <p:nvSpPr>
          <p:cNvPr id="307" name="Google Shape;307;p16"/>
          <p:cNvSpPr/>
          <p:nvPr/>
        </p:nvSpPr>
        <p:spPr>
          <a:xfrm>
            <a:off x="6769290" y="3138985"/>
            <a:ext cx="668740" cy="738664"/>
          </a:xfrm>
          <a:prstGeom prst="roundRect">
            <a:avLst>
              <a:gd name="adj" fmla="val 16667"/>
            </a:avLst>
          </a:pr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6A542AE-C58D-8674-0E01-5D2E1649572D}"/>
              </a:ext>
            </a:extLst>
          </p:cNvPr>
          <p:cNvPicPr>
            <a:picLocks noChangeAspect="1"/>
          </p:cNvPicPr>
          <p:nvPr/>
        </p:nvPicPr>
        <p:blipFill>
          <a:blip r:embed="rId8"/>
          <a:stretch>
            <a:fillRect/>
          </a:stretch>
        </p:blipFill>
        <p:spPr>
          <a:xfrm>
            <a:off x="295672" y="1518213"/>
            <a:ext cx="5845740" cy="5106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p:tgtEl>
                                          <p:spTgt spid="303"/>
                                        </p:tgtEl>
                                        <p:attrNameLst>
                                          <p:attrName>ppt_w</p:attrName>
                                        </p:attrNameLst>
                                      </p:cBhvr>
                                      <p:tavLst>
                                        <p:tav tm="0">
                                          <p:val>
                                            <p:strVal val="0"/>
                                          </p:val>
                                        </p:tav>
                                        <p:tav tm="100000">
                                          <p:val>
                                            <p:strVal val="#ppt_w"/>
                                          </p:val>
                                        </p:tav>
                                      </p:tavLst>
                                    </p:anim>
                                    <p:anim calcmode="lin" valueType="num">
                                      <p:cBhvr additive="base">
                                        <p:cTn id="8" dur="500"/>
                                        <p:tgtEl>
                                          <p:spTgt spid="30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04"/>
                                        </p:tgtEl>
                                        <p:attrNameLst>
                                          <p:attrName>style.visibility</p:attrName>
                                        </p:attrNameLst>
                                      </p:cBhvr>
                                      <p:to>
                                        <p:strVal val="visible"/>
                                      </p:to>
                                    </p:set>
                                    <p:anim calcmode="lin" valueType="num">
                                      <p:cBhvr additive="base">
                                        <p:cTn id="13" dur="500"/>
                                        <p:tgtEl>
                                          <p:spTgt spid="304"/>
                                        </p:tgtEl>
                                        <p:attrNameLst>
                                          <p:attrName>ppt_w</p:attrName>
                                        </p:attrNameLst>
                                      </p:cBhvr>
                                      <p:tavLst>
                                        <p:tav tm="0">
                                          <p:val>
                                            <p:strVal val="0"/>
                                          </p:val>
                                        </p:tav>
                                        <p:tav tm="100000">
                                          <p:val>
                                            <p:strVal val="#ppt_w"/>
                                          </p:val>
                                        </p:tav>
                                      </p:tavLst>
                                    </p:anim>
                                    <p:anim calcmode="lin" valueType="num">
                                      <p:cBhvr additive="base">
                                        <p:cTn id="14" dur="500"/>
                                        <p:tgtEl>
                                          <p:spTgt spid="30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05"/>
                                        </p:tgtEl>
                                        <p:attrNameLst>
                                          <p:attrName>style.visibility</p:attrName>
                                        </p:attrNameLst>
                                      </p:cBhvr>
                                      <p:to>
                                        <p:strVal val="visible"/>
                                      </p:to>
                                    </p:set>
                                    <p:anim calcmode="lin" valueType="num">
                                      <p:cBhvr additive="base">
                                        <p:cTn id="19" dur="500"/>
                                        <p:tgtEl>
                                          <p:spTgt spid="305"/>
                                        </p:tgtEl>
                                        <p:attrNameLst>
                                          <p:attrName>ppt_w</p:attrName>
                                        </p:attrNameLst>
                                      </p:cBhvr>
                                      <p:tavLst>
                                        <p:tav tm="0">
                                          <p:val>
                                            <p:strVal val="0"/>
                                          </p:val>
                                        </p:tav>
                                        <p:tav tm="100000">
                                          <p:val>
                                            <p:strVal val="#ppt_w"/>
                                          </p:val>
                                        </p:tav>
                                      </p:tavLst>
                                    </p:anim>
                                    <p:anim calcmode="lin" valueType="num">
                                      <p:cBhvr additive="base">
                                        <p:cTn id="20" dur="500"/>
                                        <p:tgtEl>
                                          <p:spTgt spid="305"/>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07"/>
                                        </p:tgtEl>
                                        <p:attrNameLst>
                                          <p:attrName>style.visibility</p:attrName>
                                        </p:attrNameLst>
                                      </p:cBhvr>
                                      <p:to>
                                        <p:strVal val="visible"/>
                                      </p:to>
                                    </p:set>
                                    <p:anim calcmode="lin" valueType="num">
                                      <p:cBhvr additive="base">
                                        <p:cTn id="25" dur="500"/>
                                        <p:tgtEl>
                                          <p:spTgt spid="307"/>
                                        </p:tgtEl>
                                        <p:attrNameLst>
                                          <p:attrName>ppt_w</p:attrName>
                                        </p:attrNameLst>
                                      </p:cBhvr>
                                      <p:tavLst>
                                        <p:tav tm="0">
                                          <p:val>
                                            <p:strVal val="0"/>
                                          </p:val>
                                        </p:tav>
                                        <p:tav tm="100000">
                                          <p:val>
                                            <p:strVal val="#ppt_w"/>
                                          </p:val>
                                        </p:tav>
                                      </p:tavLst>
                                    </p:anim>
                                    <p:anim calcmode="lin" valueType="num">
                                      <p:cBhvr additive="base">
                                        <p:cTn id="26" dur="500"/>
                                        <p:tgtEl>
                                          <p:spTgt spid="307"/>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06"/>
                                        </p:tgtEl>
                                        <p:attrNameLst>
                                          <p:attrName>style.visibility</p:attrName>
                                        </p:attrNameLst>
                                      </p:cBhvr>
                                      <p:to>
                                        <p:strVal val="visible"/>
                                      </p:to>
                                    </p:set>
                                    <p:anim calcmode="lin" valueType="num">
                                      <p:cBhvr additive="base">
                                        <p:cTn id="31" dur="500"/>
                                        <p:tgtEl>
                                          <p:spTgt spid="306"/>
                                        </p:tgtEl>
                                        <p:attrNameLst>
                                          <p:attrName>ppt_w</p:attrName>
                                        </p:attrNameLst>
                                      </p:cBhvr>
                                      <p:tavLst>
                                        <p:tav tm="0">
                                          <p:val>
                                            <p:strVal val="0"/>
                                          </p:val>
                                        </p:tav>
                                        <p:tav tm="100000">
                                          <p:val>
                                            <p:strVal val="#ppt_w"/>
                                          </p:val>
                                        </p:tav>
                                      </p:tavLst>
                                    </p:anim>
                                    <p:anim calcmode="lin" valueType="num">
                                      <p:cBhvr additive="base">
                                        <p:cTn id="32" dur="500"/>
                                        <p:tgtEl>
                                          <p:spTgt spid="306"/>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24"/>
          <p:cNvPicPr preferRelativeResize="0"/>
          <p:nvPr/>
        </p:nvPicPr>
        <p:blipFill rotWithShape="1">
          <a:blip r:embed="rId3">
            <a:alphaModFix/>
          </a:blip>
          <a:srcRect/>
          <a:stretch/>
        </p:blipFill>
        <p:spPr>
          <a:xfrm>
            <a:off x="3507475" y="92838"/>
            <a:ext cx="4653886" cy="1000125"/>
          </a:xfrm>
          <a:prstGeom prst="rect">
            <a:avLst/>
          </a:prstGeom>
          <a:noFill/>
          <a:ln>
            <a:noFill/>
          </a:ln>
        </p:spPr>
      </p:pic>
      <p:pic>
        <p:nvPicPr>
          <p:cNvPr id="382" name="Google Shape;382;p24"/>
          <p:cNvPicPr preferRelativeResize="0"/>
          <p:nvPr/>
        </p:nvPicPr>
        <p:blipFill rotWithShape="1">
          <a:blip r:embed="rId4">
            <a:alphaModFix/>
          </a:blip>
          <a:srcRect b="17182"/>
          <a:stretch/>
        </p:blipFill>
        <p:spPr>
          <a:xfrm>
            <a:off x="5313479" y="1255682"/>
            <a:ext cx="6826498" cy="5022574"/>
          </a:xfrm>
          <a:prstGeom prst="rect">
            <a:avLst/>
          </a:prstGeom>
          <a:noFill/>
          <a:ln>
            <a:noFill/>
          </a:ln>
        </p:spPr>
      </p:pic>
      <p:sp>
        <p:nvSpPr>
          <p:cNvPr id="383" name="Google Shape;383;p24"/>
          <p:cNvSpPr txBox="1">
            <a:spLocks noGrp="1"/>
          </p:cNvSpPr>
          <p:nvPr>
            <p:ph type="title"/>
          </p:nvPr>
        </p:nvSpPr>
        <p:spPr>
          <a:xfrm>
            <a:off x="532660" y="-69881"/>
            <a:ext cx="10528177"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000"/>
              <a:buFont typeface="Arial Rounded"/>
              <a:buNone/>
            </a:pPr>
            <a:r>
              <a:rPr lang="en-US" sz="3000" b="1" dirty="0">
                <a:latin typeface="Bahnschrift" panose="020B0502040204020203" pitchFamily="34" charset="0"/>
                <a:ea typeface="Arial Rounded"/>
                <a:cs typeface="Arial Rounded"/>
                <a:sym typeface="Arial Rounded"/>
              </a:rPr>
              <a:t>Flow Domain</a:t>
            </a:r>
            <a:endParaRPr dirty="0"/>
          </a:p>
        </p:txBody>
      </p:sp>
      <p:sp>
        <p:nvSpPr>
          <p:cNvPr id="384" name="Google Shape;384;p24"/>
          <p:cNvSpPr txBox="1"/>
          <p:nvPr/>
        </p:nvSpPr>
        <p:spPr>
          <a:xfrm flipH="1">
            <a:off x="263415" y="1255682"/>
            <a:ext cx="4838672" cy="24006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Flow domain, from ciliary body to collector channels passing through the TM, SC, and CC to study the AH flow which.</a:t>
            </a:r>
            <a:endParaRPr dirty="0"/>
          </a:p>
        </p:txBody>
      </p:sp>
      <p:pic>
        <p:nvPicPr>
          <p:cNvPr id="385" name="Google Shape;385;p24" descr="Diagram&#10;&#10;Description automatically generated"/>
          <p:cNvPicPr preferRelativeResize="0"/>
          <p:nvPr/>
        </p:nvPicPr>
        <p:blipFill rotWithShape="1">
          <a:blip r:embed="rId5">
            <a:alphaModFix/>
          </a:blip>
          <a:srcRect/>
          <a:stretch/>
        </p:blipFill>
        <p:spPr>
          <a:xfrm>
            <a:off x="5102087" y="1255682"/>
            <a:ext cx="7037890" cy="52101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500"/>
                                        <p:tgtEl>
                                          <p:spTgt spid="385"/>
                                        </p:tgtEl>
                                        <p:attrNameLst>
                                          <p:attrName>ppt_w</p:attrName>
                                        </p:attrNameLst>
                                      </p:cBhvr>
                                      <p:tavLst>
                                        <p:tav tm="0">
                                          <p:val>
                                            <p:strVal val="0"/>
                                          </p:val>
                                        </p:tav>
                                        <p:tav tm="100000">
                                          <p:val>
                                            <p:strVal val="#ppt_w"/>
                                          </p:val>
                                        </p:tav>
                                      </p:tavLst>
                                    </p:anim>
                                    <p:anim calcmode="lin" valueType="num">
                                      <p:cBhvr additive="base">
                                        <p:cTn id="8" dur="500"/>
                                        <p:tgtEl>
                                          <p:spTgt spid="3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25"/>
          <p:cNvPicPr preferRelativeResize="0"/>
          <p:nvPr/>
        </p:nvPicPr>
        <p:blipFill rotWithShape="1">
          <a:blip r:embed="rId3">
            <a:alphaModFix/>
          </a:blip>
          <a:srcRect/>
          <a:stretch/>
        </p:blipFill>
        <p:spPr>
          <a:xfrm>
            <a:off x="4339988" y="193456"/>
            <a:ext cx="3630305" cy="1000125"/>
          </a:xfrm>
          <a:prstGeom prst="rect">
            <a:avLst/>
          </a:prstGeom>
          <a:noFill/>
          <a:ln>
            <a:noFill/>
          </a:ln>
        </p:spPr>
      </p:pic>
      <p:sp>
        <p:nvSpPr>
          <p:cNvPr id="391" name="Google Shape;391;p25"/>
          <p:cNvSpPr txBox="1"/>
          <p:nvPr/>
        </p:nvSpPr>
        <p:spPr>
          <a:xfrm>
            <a:off x="4597927" y="465677"/>
            <a:ext cx="3170740" cy="1000274"/>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Meshing trials</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sp>
        <p:nvSpPr>
          <p:cNvPr id="392" name="Google Shape;392;p25"/>
          <p:cNvSpPr txBox="1"/>
          <p:nvPr/>
        </p:nvSpPr>
        <p:spPr>
          <a:xfrm>
            <a:off x="808703" y="1874728"/>
            <a:ext cx="5618872" cy="267761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b="1" dirty="0">
                <a:solidFill>
                  <a:schemeClr val="dk1"/>
                </a:solidFill>
                <a:latin typeface="Bahnschrift" panose="020B0502040204020203" pitchFamily="34" charset="0"/>
                <a:ea typeface="Arial Rounded"/>
                <a:cs typeface="Arial Rounded"/>
                <a:sym typeface="Arial Rounded"/>
              </a:rPr>
              <a:t>Total of 40 trials</a:t>
            </a:r>
            <a:endParaRPr dirty="0"/>
          </a:p>
          <a:p>
            <a:pPr marL="457200" marR="0" lvl="0" indent="-457200" algn="l" rtl="0">
              <a:spcBef>
                <a:spcPts val="0"/>
              </a:spcBef>
              <a:spcAft>
                <a:spcPts val="0"/>
              </a:spcAft>
              <a:buClr>
                <a:schemeClr val="dk1"/>
              </a:buClr>
              <a:buSzPts val="2800"/>
              <a:buFont typeface="Arial"/>
              <a:buChar char="•"/>
            </a:pPr>
            <a:r>
              <a:rPr lang="en-US" sz="2800" b="1" dirty="0">
                <a:solidFill>
                  <a:schemeClr val="dk1"/>
                </a:solidFill>
                <a:latin typeface="Bahnschrift" panose="020B0502040204020203" pitchFamily="34" charset="0"/>
                <a:ea typeface="Arial Rounded"/>
                <a:cs typeface="Arial Rounded"/>
                <a:sym typeface="Arial Rounded"/>
              </a:rPr>
              <a:t>31 for the element sizes in the body and through 5 other faces</a:t>
            </a:r>
            <a:endParaRPr dirty="0"/>
          </a:p>
          <a:p>
            <a:pPr marL="457200" marR="0" lvl="0" indent="-457200" algn="l" rtl="0">
              <a:spcBef>
                <a:spcPts val="0"/>
              </a:spcBef>
              <a:spcAft>
                <a:spcPts val="0"/>
              </a:spcAft>
              <a:buClr>
                <a:schemeClr val="dk1"/>
              </a:buClr>
              <a:buSzPts val="2800"/>
              <a:buFont typeface="Arial"/>
              <a:buChar char="•"/>
            </a:pPr>
            <a:r>
              <a:rPr lang="en-US" sz="2800" b="1" dirty="0">
                <a:solidFill>
                  <a:schemeClr val="dk1"/>
                </a:solidFill>
                <a:latin typeface="Bahnschrift" panose="020B0502040204020203" pitchFamily="34" charset="0"/>
                <a:ea typeface="Arial Rounded"/>
                <a:cs typeface="Arial Rounded"/>
                <a:sym typeface="Arial Rounded"/>
              </a:rPr>
              <a:t>6 for the # of inflation layers</a:t>
            </a:r>
            <a:endParaRPr dirty="0"/>
          </a:p>
          <a:p>
            <a:pPr marL="457200" marR="0" lvl="0" indent="-457200" algn="l" rtl="0">
              <a:spcBef>
                <a:spcPts val="0"/>
              </a:spcBef>
              <a:spcAft>
                <a:spcPts val="0"/>
              </a:spcAft>
              <a:buClr>
                <a:schemeClr val="dk1"/>
              </a:buClr>
              <a:buSzPts val="2800"/>
              <a:buFont typeface="Arial"/>
              <a:buChar char="•"/>
            </a:pPr>
            <a:r>
              <a:rPr lang="en-US" sz="2800" b="1" dirty="0">
                <a:solidFill>
                  <a:schemeClr val="dk1"/>
                </a:solidFill>
                <a:latin typeface="Bahnschrift" panose="020B0502040204020203" pitchFamily="34" charset="0"/>
                <a:ea typeface="Arial Rounded"/>
                <a:cs typeface="Arial Rounded"/>
                <a:sym typeface="Arial Rounded"/>
              </a:rPr>
              <a:t>3 for the thickness of inflation layers</a:t>
            </a:r>
            <a:endParaRPr sz="2000" b="1" dirty="0">
              <a:solidFill>
                <a:schemeClr val="dk1"/>
              </a:solidFill>
              <a:latin typeface="Bahnschrift" panose="020B0502040204020203" pitchFamily="34" charset="0"/>
              <a:ea typeface="Arial Rounded"/>
              <a:cs typeface="Arial Rounded"/>
              <a:sym typeface="Arial Rounded"/>
            </a:endParaRPr>
          </a:p>
        </p:txBody>
      </p:sp>
      <p:pic>
        <p:nvPicPr>
          <p:cNvPr id="393" name="Google Shape;393;p25"/>
          <p:cNvPicPr preferRelativeResize="0"/>
          <p:nvPr/>
        </p:nvPicPr>
        <p:blipFill rotWithShape="1">
          <a:blip r:embed="rId4">
            <a:alphaModFix/>
          </a:blip>
          <a:srcRect/>
          <a:stretch/>
        </p:blipFill>
        <p:spPr>
          <a:xfrm>
            <a:off x="489582" y="1193070"/>
            <a:ext cx="11241069" cy="5353797"/>
          </a:xfrm>
          <a:prstGeom prst="rect">
            <a:avLst/>
          </a:prstGeom>
          <a:noFill/>
          <a:ln>
            <a:noFill/>
          </a:ln>
        </p:spPr>
      </p:pic>
      <p:pic>
        <p:nvPicPr>
          <p:cNvPr id="394" name="Google Shape;394;p25"/>
          <p:cNvPicPr preferRelativeResize="0"/>
          <p:nvPr/>
        </p:nvPicPr>
        <p:blipFill rotWithShape="1">
          <a:blip r:embed="rId5">
            <a:alphaModFix/>
          </a:blip>
          <a:srcRect/>
          <a:stretch/>
        </p:blipFill>
        <p:spPr>
          <a:xfrm>
            <a:off x="656352" y="1050174"/>
            <a:ext cx="10069330" cy="5696745"/>
          </a:xfrm>
          <a:prstGeom prst="rect">
            <a:avLst/>
          </a:prstGeom>
          <a:noFill/>
          <a:ln>
            <a:noFill/>
          </a:ln>
        </p:spPr>
      </p:pic>
      <p:pic>
        <p:nvPicPr>
          <p:cNvPr id="395" name="Google Shape;395;p25"/>
          <p:cNvPicPr preferRelativeResize="0"/>
          <p:nvPr/>
        </p:nvPicPr>
        <p:blipFill rotWithShape="1">
          <a:blip r:embed="rId6">
            <a:alphaModFix/>
          </a:blip>
          <a:srcRect/>
          <a:stretch/>
        </p:blipFill>
        <p:spPr>
          <a:xfrm>
            <a:off x="1118492" y="1212726"/>
            <a:ext cx="9955014" cy="5696745"/>
          </a:xfrm>
          <a:prstGeom prst="rect">
            <a:avLst/>
          </a:prstGeom>
          <a:noFill/>
          <a:ln>
            <a:noFill/>
          </a:ln>
        </p:spPr>
      </p:pic>
      <p:pic>
        <p:nvPicPr>
          <p:cNvPr id="396" name="Google Shape;396;p25"/>
          <p:cNvPicPr preferRelativeResize="0"/>
          <p:nvPr/>
        </p:nvPicPr>
        <p:blipFill rotWithShape="1">
          <a:blip r:embed="rId7">
            <a:alphaModFix/>
          </a:blip>
          <a:srcRect/>
          <a:stretch/>
        </p:blipFill>
        <p:spPr>
          <a:xfrm>
            <a:off x="561029" y="1107332"/>
            <a:ext cx="11098174" cy="56395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 calcmode="lin" valueType="num">
                                      <p:cBhvr additive="base">
                                        <p:cTn id="7" dur="500"/>
                                        <p:tgtEl>
                                          <p:spTgt spid="393"/>
                                        </p:tgtEl>
                                        <p:attrNameLst>
                                          <p:attrName>ppt_w</p:attrName>
                                        </p:attrNameLst>
                                      </p:cBhvr>
                                      <p:tavLst>
                                        <p:tav tm="0">
                                          <p:val>
                                            <p:strVal val="0"/>
                                          </p:val>
                                        </p:tav>
                                        <p:tav tm="100000">
                                          <p:val>
                                            <p:strVal val="#ppt_w"/>
                                          </p:val>
                                        </p:tav>
                                      </p:tavLst>
                                    </p:anim>
                                    <p:anim calcmode="lin" valueType="num">
                                      <p:cBhvr additive="base">
                                        <p:cTn id="8" dur="500"/>
                                        <p:tgtEl>
                                          <p:spTgt spid="39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94"/>
                                        </p:tgtEl>
                                        <p:attrNameLst>
                                          <p:attrName>style.visibility</p:attrName>
                                        </p:attrNameLst>
                                      </p:cBhvr>
                                      <p:to>
                                        <p:strVal val="visible"/>
                                      </p:to>
                                    </p:set>
                                    <p:anim calcmode="lin" valueType="num">
                                      <p:cBhvr additive="base">
                                        <p:cTn id="13" dur="500"/>
                                        <p:tgtEl>
                                          <p:spTgt spid="394"/>
                                        </p:tgtEl>
                                        <p:attrNameLst>
                                          <p:attrName>ppt_w</p:attrName>
                                        </p:attrNameLst>
                                      </p:cBhvr>
                                      <p:tavLst>
                                        <p:tav tm="0">
                                          <p:val>
                                            <p:strVal val="0"/>
                                          </p:val>
                                        </p:tav>
                                        <p:tav tm="100000">
                                          <p:val>
                                            <p:strVal val="#ppt_w"/>
                                          </p:val>
                                        </p:tav>
                                      </p:tavLst>
                                    </p:anim>
                                    <p:anim calcmode="lin" valueType="num">
                                      <p:cBhvr additive="base">
                                        <p:cTn id="14" dur="500"/>
                                        <p:tgtEl>
                                          <p:spTgt spid="39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500"/>
                                        <p:tgtEl>
                                          <p:spTgt spid="395"/>
                                        </p:tgtEl>
                                        <p:attrNameLst>
                                          <p:attrName>ppt_w</p:attrName>
                                        </p:attrNameLst>
                                      </p:cBhvr>
                                      <p:tavLst>
                                        <p:tav tm="0">
                                          <p:val>
                                            <p:strVal val="0"/>
                                          </p:val>
                                        </p:tav>
                                        <p:tav tm="100000">
                                          <p:val>
                                            <p:strVal val="#ppt_w"/>
                                          </p:val>
                                        </p:tav>
                                      </p:tavLst>
                                    </p:anim>
                                    <p:anim calcmode="lin" valueType="num">
                                      <p:cBhvr additive="base">
                                        <p:cTn id="20" dur="500"/>
                                        <p:tgtEl>
                                          <p:spTgt spid="395"/>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96"/>
                                        </p:tgtEl>
                                        <p:attrNameLst>
                                          <p:attrName>style.visibility</p:attrName>
                                        </p:attrNameLst>
                                      </p:cBhvr>
                                      <p:to>
                                        <p:strVal val="visible"/>
                                      </p:to>
                                    </p:set>
                                    <p:anim calcmode="lin" valueType="num">
                                      <p:cBhvr additive="base">
                                        <p:cTn id="25" dur="500"/>
                                        <p:tgtEl>
                                          <p:spTgt spid="396"/>
                                        </p:tgtEl>
                                        <p:attrNameLst>
                                          <p:attrName>ppt_w</p:attrName>
                                        </p:attrNameLst>
                                      </p:cBhvr>
                                      <p:tavLst>
                                        <p:tav tm="0">
                                          <p:val>
                                            <p:strVal val="0"/>
                                          </p:val>
                                        </p:tav>
                                        <p:tav tm="100000">
                                          <p:val>
                                            <p:strVal val="#ppt_w"/>
                                          </p:val>
                                        </p:tav>
                                      </p:tavLst>
                                    </p:anim>
                                    <p:anim calcmode="lin" valueType="num">
                                      <p:cBhvr additive="base">
                                        <p:cTn id="26" dur="500"/>
                                        <p:tgtEl>
                                          <p:spTgt spid="3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26"/>
          <p:cNvPicPr preferRelativeResize="0"/>
          <p:nvPr/>
        </p:nvPicPr>
        <p:blipFill rotWithShape="1">
          <a:blip r:embed="rId3">
            <a:alphaModFix/>
          </a:blip>
          <a:srcRect/>
          <a:stretch/>
        </p:blipFill>
        <p:spPr>
          <a:xfrm>
            <a:off x="4339988" y="193456"/>
            <a:ext cx="3630305" cy="1000125"/>
          </a:xfrm>
          <a:prstGeom prst="rect">
            <a:avLst/>
          </a:prstGeom>
          <a:noFill/>
          <a:ln>
            <a:noFill/>
          </a:ln>
        </p:spPr>
      </p:pic>
      <p:sp>
        <p:nvSpPr>
          <p:cNvPr id="402" name="Google Shape;402;p26"/>
          <p:cNvSpPr txBox="1"/>
          <p:nvPr/>
        </p:nvSpPr>
        <p:spPr>
          <a:xfrm>
            <a:off x="4936030" y="407427"/>
            <a:ext cx="2347236" cy="1027974"/>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Meshing</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pic>
        <p:nvPicPr>
          <p:cNvPr id="403" name="Google Shape;403;p26" descr="Application&#10;&#10;Description automatically generated with low confidence"/>
          <p:cNvPicPr preferRelativeResize="0"/>
          <p:nvPr/>
        </p:nvPicPr>
        <p:blipFill rotWithShape="1">
          <a:blip r:embed="rId4">
            <a:alphaModFix/>
          </a:blip>
          <a:srcRect t="-4613" b="4612"/>
          <a:stretch/>
        </p:blipFill>
        <p:spPr>
          <a:xfrm>
            <a:off x="1364533" y="1193581"/>
            <a:ext cx="9490229" cy="5025162"/>
          </a:xfrm>
          <a:prstGeom prst="rect">
            <a:avLst/>
          </a:prstGeom>
          <a:noFill/>
          <a:ln>
            <a:noFill/>
          </a:ln>
        </p:spPr>
      </p:pic>
      <p:pic>
        <p:nvPicPr>
          <p:cNvPr id="404" name="Google Shape;404;p26"/>
          <p:cNvPicPr preferRelativeResize="0"/>
          <p:nvPr/>
        </p:nvPicPr>
        <p:blipFill rotWithShape="1">
          <a:blip r:embed="rId5">
            <a:alphaModFix/>
          </a:blip>
          <a:srcRect/>
          <a:stretch/>
        </p:blipFill>
        <p:spPr>
          <a:xfrm>
            <a:off x="1013703" y="1261820"/>
            <a:ext cx="10164594" cy="808575"/>
          </a:xfrm>
          <a:prstGeom prst="rect">
            <a:avLst/>
          </a:prstGeom>
          <a:noFill/>
          <a:ln>
            <a:noFill/>
          </a:ln>
        </p:spPr>
      </p:pic>
      <p:pic>
        <p:nvPicPr>
          <p:cNvPr id="405" name="Google Shape;405;p26"/>
          <p:cNvPicPr preferRelativeResize="0"/>
          <p:nvPr/>
        </p:nvPicPr>
        <p:blipFill rotWithShape="1">
          <a:blip r:embed="rId6">
            <a:alphaModFix/>
          </a:blip>
          <a:srcRect/>
          <a:stretch/>
        </p:blipFill>
        <p:spPr>
          <a:xfrm>
            <a:off x="999413" y="1842927"/>
            <a:ext cx="10193173" cy="4771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1"/>
          <p:cNvPicPr preferRelativeResize="0"/>
          <p:nvPr/>
        </p:nvPicPr>
        <p:blipFill rotWithShape="1">
          <a:blip r:embed="rId3">
            <a:alphaModFix/>
          </a:blip>
          <a:srcRect/>
          <a:stretch/>
        </p:blipFill>
        <p:spPr>
          <a:xfrm>
            <a:off x="4339988" y="193456"/>
            <a:ext cx="3630305" cy="1000125"/>
          </a:xfrm>
          <a:prstGeom prst="rect">
            <a:avLst/>
          </a:prstGeom>
          <a:noFill/>
          <a:ln>
            <a:noFill/>
          </a:ln>
        </p:spPr>
      </p:pic>
      <p:sp>
        <p:nvSpPr>
          <p:cNvPr id="435" name="Google Shape;435;p31"/>
          <p:cNvSpPr txBox="1"/>
          <p:nvPr/>
        </p:nvSpPr>
        <p:spPr>
          <a:xfrm>
            <a:off x="4390004" y="232786"/>
            <a:ext cx="3530267"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Results of normal eye</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sp>
        <p:nvSpPr>
          <p:cNvPr id="436" name="Google Shape;436;p31"/>
          <p:cNvSpPr txBox="1"/>
          <p:nvPr/>
        </p:nvSpPr>
        <p:spPr>
          <a:xfrm>
            <a:off x="1214649" y="1224637"/>
            <a:ext cx="9880979" cy="1077178"/>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2800"/>
              <a:buFont typeface="Arial"/>
              <a:buChar char="•"/>
            </a:pPr>
            <a:r>
              <a:rPr lang="en-US" sz="3200" b="1" dirty="0">
                <a:solidFill>
                  <a:schemeClr val="dk1"/>
                </a:solidFill>
                <a:latin typeface="Bahnschrift" panose="020B0502040204020203" pitchFamily="34" charset="0"/>
                <a:ea typeface="Arial Rounded"/>
                <a:cs typeface="Arial Rounded"/>
                <a:sym typeface="Arial Rounded"/>
              </a:rPr>
              <a:t>Pressure contour of the normal eye</a:t>
            </a:r>
            <a:endParaRPr sz="3200" dirty="0">
              <a:latin typeface="Bahnschrift" panose="020B0502040204020203" pitchFamily="34" charset="0"/>
            </a:endParaRPr>
          </a:p>
          <a:p>
            <a:pPr marL="285750" marR="0" lvl="0" indent="-31750" algn="l" rtl="0">
              <a:spcBef>
                <a:spcPts val="0"/>
              </a:spcBef>
              <a:spcAft>
                <a:spcPts val="0"/>
              </a:spcAft>
              <a:buClr>
                <a:schemeClr val="dk1"/>
              </a:buClr>
              <a:buSzPts val="4000"/>
              <a:buFont typeface="Arial"/>
              <a:buNone/>
            </a:pPr>
            <a:endParaRPr sz="3200" b="1" dirty="0">
              <a:solidFill>
                <a:schemeClr val="dk1"/>
              </a:solidFill>
              <a:latin typeface="Bahnschrift" panose="020B0502040204020203" pitchFamily="34" charset="0"/>
              <a:ea typeface="Arial Rounded"/>
              <a:cs typeface="Arial Rounded"/>
              <a:sym typeface="Arial Rounded"/>
            </a:endParaRPr>
          </a:p>
        </p:txBody>
      </p:sp>
      <p:sp>
        <p:nvSpPr>
          <p:cNvPr id="438" name="Google Shape;438;p31"/>
          <p:cNvSpPr txBox="1"/>
          <p:nvPr/>
        </p:nvSpPr>
        <p:spPr>
          <a:xfrm>
            <a:off x="410817" y="2186609"/>
            <a:ext cx="2937294"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The pressure on the flow domain which gets higher by passing through narrow spaces </a:t>
            </a:r>
            <a:endParaRPr dirty="0"/>
          </a:p>
        </p:txBody>
      </p:sp>
      <p:pic>
        <p:nvPicPr>
          <p:cNvPr id="6" name="Picture 5" descr="A computer screen shot of a computer generated image&#10;&#10;Description automatically generated">
            <a:extLst>
              <a:ext uri="{FF2B5EF4-FFF2-40B4-BE49-F238E27FC236}">
                <a16:creationId xmlns:a16="http://schemas.microsoft.com/office/drawing/2014/main" id="{B026CD7D-7A80-2C25-EEB4-E2C06D0C7112}"/>
              </a:ext>
            </a:extLst>
          </p:cNvPr>
          <p:cNvPicPr>
            <a:picLocks noChangeAspect="1"/>
          </p:cNvPicPr>
          <p:nvPr/>
        </p:nvPicPr>
        <p:blipFill rotWithShape="1">
          <a:blip r:embed="rId4"/>
          <a:srcRect t="6042"/>
          <a:stretch/>
        </p:blipFill>
        <p:spPr>
          <a:xfrm>
            <a:off x="5052767" y="2013957"/>
            <a:ext cx="6391373" cy="422320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 name="Picture 3">
            <a:extLst>
              <a:ext uri="{FF2B5EF4-FFF2-40B4-BE49-F238E27FC236}">
                <a16:creationId xmlns:a16="http://schemas.microsoft.com/office/drawing/2014/main" id="{EECFA87D-7204-DC57-2302-FFEE2602F523}"/>
              </a:ext>
            </a:extLst>
          </p:cNvPr>
          <p:cNvPicPr>
            <a:picLocks noChangeAspect="1"/>
          </p:cNvPicPr>
          <p:nvPr/>
        </p:nvPicPr>
        <p:blipFill>
          <a:blip r:embed="rId3"/>
          <a:stretch>
            <a:fillRect/>
          </a:stretch>
        </p:blipFill>
        <p:spPr>
          <a:xfrm>
            <a:off x="4073546" y="982918"/>
            <a:ext cx="7513971" cy="4138019"/>
          </a:xfrm>
          <a:prstGeom prst="rect">
            <a:avLst/>
          </a:prstGeom>
        </p:spPr>
      </p:pic>
      <p:sp>
        <p:nvSpPr>
          <p:cNvPr id="463" name="Google Shape;463;p35"/>
          <p:cNvSpPr txBox="1"/>
          <p:nvPr/>
        </p:nvSpPr>
        <p:spPr>
          <a:xfrm>
            <a:off x="1155510" y="327272"/>
            <a:ext cx="9880979" cy="584735"/>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3000"/>
              <a:buFont typeface="Arial"/>
              <a:buChar char="•"/>
            </a:pPr>
            <a:r>
              <a:rPr lang="en-US" sz="3200" b="1" dirty="0">
                <a:solidFill>
                  <a:schemeClr val="dk1"/>
                </a:solidFill>
                <a:latin typeface="Bahnschrift" panose="020B0502040204020203" pitchFamily="34" charset="0"/>
                <a:ea typeface="Arial Rounded"/>
                <a:cs typeface="Arial Rounded"/>
                <a:sym typeface="Arial Rounded"/>
              </a:rPr>
              <a:t>Wall sheer stress </a:t>
            </a:r>
            <a:endParaRPr sz="3200" dirty="0"/>
          </a:p>
        </p:txBody>
      </p:sp>
      <p:sp>
        <p:nvSpPr>
          <p:cNvPr id="464" name="Google Shape;464;p35"/>
          <p:cNvSpPr txBox="1"/>
          <p:nvPr/>
        </p:nvSpPr>
        <p:spPr>
          <a:xfrm>
            <a:off x="410817" y="2186609"/>
            <a:ext cx="351182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The wall sheer stress that results from the AH flow in normal eye</a:t>
            </a:r>
            <a:endParaRPr dirty="0"/>
          </a:p>
        </p:txBody>
      </p:sp>
      <p:pic>
        <p:nvPicPr>
          <p:cNvPr id="6" name="Picture 5">
            <a:extLst>
              <a:ext uri="{FF2B5EF4-FFF2-40B4-BE49-F238E27FC236}">
                <a16:creationId xmlns:a16="http://schemas.microsoft.com/office/drawing/2014/main" id="{54597FE0-015B-6D8A-C7E6-52050D505D6A}"/>
              </a:ext>
            </a:extLst>
          </p:cNvPr>
          <p:cNvPicPr>
            <a:picLocks noChangeAspect="1"/>
          </p:cNvPicPr>
          <p:nvPr/>
        </p:nvPicPr>
        <p:blipFill>
          <a:blip r:embed="rId4"/>
          <a:stretch>
            <a:fillRect/>
          </a:stretch>
        </p:blipFill>
        <p:spPr>
          <a:xfrm>
            <a:off x="4233801" y="2899111"/>
            <a:ext cx="6517849" cy="38484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1"/>
          <p:cNvPicPr preferRelativeResize="0"/>
          <p:nvPr/>
        </p:nvPicPr>
        <p:blipFill rotWithShape="1">
          <a:blip r:embed="rId3">
            <a:alphaModFix/>
          </a:blip>
          <a:srcRect/>
          <a:stretch/>
        </p:blipFill>
        <p:spPr>
          <a:xfrm>
            <a:off x="4339988" y="193456"/>
            <a:ext cx="3630305" cy="1000125"/>
          </a:xfrm>
          <a:prstGeom prst="rect">
            <a:avLst/>
          </a:prstGeom>
          <a:noFill/>
          <a:ln>
            <a:noFill/>
          </a:ln>
        </p:spPr>
      </p:pic>
      <p:sp>
        <p:nvSpPr>
          <p:cNvPr id="435" name="Google Shape;435;p31"/>
          <p:cNvSpPr txBox="1"/>
          <p:nvPr/>
        </p:nvSpPr>
        <p:spPr>
          <a:xfrm>
            <a:off x="4390004" y="106917"/>
            <a:ext cx="3530267"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Results of glaucomatous eye</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sp>
        <p:nvSpPr>
          <p:cNvPr id="436" name="Google Shape;436;p31"/>
          <p:cNvSpPr txBox="1"/>
          <p:nvPr/>
        </p:nvSpPr>
        <p:spPr>
          <a:xfrm>
            <a:off x="1214649" y="1224637"/>
            <a:ext cx="9880979" cy="1077178"/>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2800"/>
              <a:buFont typeface="Arial"/>
              <a:buChar char="•"/>
            </a:pPr>
            <a:r>
              <a:rPr lang="en-US" sz="3200" b="1" dirty="0">
                <a:solidFill>
                  <a:schemeClr val="dk1"/>
                </a:solidFill>
                <a:latin typeface="Bahnschrift" panose="020B0502040204020203" pitchFamily="34" charset="0"/>
                <a:ea typeface="Arial Rounded"/>
                <a:cs typeface="Arial Rounded"/>
                <a:sym typeface="Arial Rounded"/>
              </a:rPr>
              <a:t>Pressure contour of the glaucomatous eye</a:t>
            </a:r>
            <a:endParaRPr sz="3200" dirty="0">
              <a:latin typeface="Bahnschrift" panose="020B0502040204020203" pitchFamily="34" charset="0"/>
            </a:endParaRPr>
          </a:p>
          <a:p>
            <a:pPr marL="285750" marR="0" lvl="0" indent="-31750" algn="l" rtl="0">
              <a:spcBef>
                <a:spcPts val="0"/>
              </a:spcBef>
              <a:spcAft>
                <a:spcPts val="0"/>
              </a:spcAft>
              <a:buClr>
                <a:schemeClr val="dk1"/>
              </a:buClr>
              <a:buSzPts val="4000"/>
              <a:buFont typeface="Arial"/>
              <a:buNone/>
            </a:pPr>
            <a:endParaRPr sz="3200" b="1" dirty="0">
              <a:solidFill>
                <a:schemeClr val="dk1"/>
              </a:solidFill>
              <a:latin typeface="Bahnschrift" panose="020B0502040204020203" pitchFamily="34" charset="0"/>
              <a:ea typeface="Arial Rounded"/>
              <a:cs typeface="Arial Rounded"/>
              <a:sym typeface="Arial Rounded"/>
            </a:endParaRPr>
          </a:p>
        </p:txBody>
      </p:sp>
      <p:sp>
        <p:nvSpPr>
          <p:cNvPr id="438" name="Google Shape;438;p31"/>
          <p:cNvSpPr txBox="1"/>
          <p:nvPr/>
        </p:nvSpPr>
        <p:spPr>
          <a:xfrm>
            <a:off x="410817" y="2186609"/>
            <a:ext cx="3511826"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ahnschrift" panose="020B0502040204020203" pitchFamily="34" charset="0"/>
                <a:sym typeface="Arial Rounded"/>
              </a:rPr>
              <a:t>The pressure increases as illustrated in the glaucoma condition</a:t>
            </a:r>
            <a:endParaRPr dirty="0"/>
          </a:p>
        </p:txBody>
      </p:sp>
      <p:pic>
        <p:nvPicPr>
          <p:cNvPr id="7" name="Picture 6" descr="A computer screen shot of a computer program&#10;&#10;Description automatically generated">
            <a:extLst>
              <a:ext uri="{FF2B5EF4-FFF2-40B4-BE49-F238E27FC236}">
                <a16:creationId xmlns:a16="http://schemas.microsoft.com/office/drawing/2014/main" id="{CED172B1-4AD7-7777-B312-2C19D662D53F}"/>
              </a:ext>
            </a:extLst>
          </p:cNvPr>
          <p:cNvPicPr>
            <a:picLocks noChangeAspect="1"/>
          </p:cNvPicPr>
          <p:nvPr/>
        </p:nvPicPr>
        <p:blipFill>
          <a:blip r:embed="rId4"/>
          <a:stretch>
            <a:fillRect/>
          </a:stretch>
        </p:blipFill>
        <p:spPr>
          <a:xfrm>
            <a:off x="6155137" y="1727940"/>
            <a:ext cx="5585944" cy="4489527"/>
          </a:xfrm>
          <a:prstGeom prst="rect">
            <a:avLst/>
          </a:prstGeom>
        </p:spPr>
      </p:pic>
      <p:pic>
        <p:nvPicPr>
          <p:cNvPr id="13" name="Picture 12" descr="A blue circle with black dots&#10;&#10;Description automatically generated">
            <a:extLst>
              <a:ext uri="{FF2B5EF4-FFF2-40B4-BE49-F238E27FC236}">
                <a16:creationId xmlns:a16="http://schemas.microsoft.com/office/drawing/2014/main" id="{B861BA7F-0413-7A42-0A3E-7B5B155AEC2C}"/>
              </a:ext>
            </a:extLst>
          </p:cNvPr>
          <p:cNvPicPr>
            <a:picLocks noChangeAspect="1"/>
          </p:cNvPicPr>
          <p:nvPr/>
        </p:nvPicPr>
        <p:blipFill>
          <a:blip r:embed="rId5"/>
          <a:stretch>
            <a:fillRect/>
          </a:stretch>
        </p:blipFill>
        <p:spPr>
          <a:xfrm>
            <a:off x="3922643" y="2705011"/>
            <a:ext cx="5585944" cy="3856054"/>
          </a:xfrm>
          <a:prstGeom prst="rect">
            <a:avLst/>
          </a:prstGeom>
        </p:spPr>
      </p:pic>
    </p:spTree>
    <p:extLst>
      <p:ext uri="{BB962C8B-B14F-4D97-AF65-F5344CB8AC3E}">
        <p14:creationId xmlns:p14="http://schemas.microsoft.com/office/powerpoint/2010/main" val="27092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5"/>
          <p:cNvSpPr txBox="1"/>
          <p:nvPr/>
        </p:nvSpPr>
        <p:spPr>
          <a:xfrm>
            <a:off x="1155510" y="327272"/>
            <a:ext cx="9880979" cy="584735"/>
          </a:xfrm>
          <a:prstGeom prst="rect">
            <a:avLst/>
          </a:prstGeom>
          <a:noFill/>
          <a:ln>
            <a:noFill/>
          </a:ln>
        </p:spPr>
        <p:txBody>
          <a:bodyPr spcFirstLastPara="1" wrap="square" lIns="91425" tIns="45700" rIns="91425" bIns="45700" anchor="t" anchorCtr="0">
            <a:spAutoFit/>
          </a:bodyPr>
          <a:lstStyle/>
          <a:p>
            <a:pPr marL="285750" marR="0" lvl="0" indent="-285750" algn="ctr" rtl="0">
              <a:spcBef>
                <a:spcPts val="0"/>
              </a:spcBef>
              <a:spcAft>
                <a:spcPts val="0"/>
              </a:spcAft>
              <a:buClr>
                <a:schemeClr val="dk1"/>
              </a:buClr>
              <a:buSzPts val="3000"/>
              <a:buFont typeface="Arial"/>
              <a:buChar char="•"/>
            </a:pPr>
            <a:r>
              <a:rPr lang="en-US" sz="3200" b="1" dirty="0">
                <a:solidFill>
                  <a:schemeClr val="dk1"/>
                </a:solidFill>
                <a:latin typeface="Bahnschrift" panose="020B0502040204020203" pitchFamily="34" charset="0"/>
                <a:ea typeface="Arial Rounded"/>
                <a:cs typeface="Arial Rounded"/>
                <a:sym typeface="Arial Rounded"/>
              </a:rPr>
              <a:t>Wall sheer stress </a:t>
            </a:r>
            <a:endParaRPr sz="3200" dirty="0"/>
          </a:p>
        </p:txBody>
      </p:sp>
      <p:sp>
        <p:nvSpPr>
          <p:cNvPr id="464" name="Google Shape;464;p35"/>
          <p:cNvSpPr txBox="1"/>
          <p:nvPr/>
        </p:nvSpPr>
        <p:spPr>
          <a:xfrm>
            <a:off x="410817" y="2228671"/>
            <a:ext cx="3511826"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ahnschrift" panose="020B0502040204020203" pitchFamily="34" charset="0"/>
                <a:ea typeface="Arial Rounded"/>
                <a:cs typeface="Arial Rounded"/>
                <a:sym typeface="Arial Rounded"/>
              </a:rPr>
              <a:t>The wall sheer stress that results from the AH flow in glaucomatous eye</a:t>
            </a:r>
            <a:endParaRPr dirty="0"/>
          </a:p>
        </p:txBody>
      </p:sp>
      <p:pic>
        <p:nvPicPr>
          <p:cNvPr id="7" name="Picture 6" descr="A computer screen shot of a blue object&#10;&#10;Description automatically generated">
            <a:extLst>
              <a:ext uri="{FF2B5EF4-FFF2-40B4-BE49-F238E27FC236}">
                <a16:creationId xmlns:a16="http://schemas.microsoft.com/office/drawing/2014/main" id="{517E52EC-4D74-A9E5-AC6D-37D819F081D0}"/>
              </a:ext>
            </a:extLst>
          </p:cNvPr>
          <p:cNvPicPr>
            <a:picLocks noChangeAspect="1"/>
          </p:cNvPicPr>
          <p:nvPr/>
        </p:nvPicPr>
        <p:blipFill>
          <a:blip r:embed="rId3"/>
          <a:stretch>
            <a:fillRect/>
          </a:stretch>
        </p:blipFill>
        <p:spPr>
          <a:xfrm>
            <a:off x="5194570" y="1185070"/>
            <a:ext cx="5946561" cy="3787468"/>
          </a:xfrm>
          <a:prstGeom prst="rect">
            <a:avLst/>
          </a:prstGeom>
        </p:spPr>
      </p:pic>
      <p:pic>
        <p:nvPicPr>
          <p:cNvPr id="11" name="Picture 10" descr="A computer screen shot of a blue sphere&#10;&#10;Description automatically generated">
            <a:extLst>
              <a:ext uri="{FF2B5EF4-FFF2-40B4-BE49-F238E27FC236}">
                <a16:creationId xmlns:a16="http://schemas.microsoft.com/office/drawing/2014/main" id="{73FE0E9B-1C02-F525-4594-72E8BA081332}"/>
              </a:ext>
            </a:extLst>
          </p:cNvPr>
          <p:cNvPicPr>
            <a:picLocks noChangeAspect="1"/>
          </p:cNvPicPr>
          <p:nvPr/>
        </p:nvPicPr>
        <p:blipFill>
          <a:blip r:embed="rId4"/>
          <a:stretch>
            <a:fillRect/>
          </a:stretch>
        </p:blipFill>
        <p:spPr>
          <a:xfrm>
            <a:off x="5194570" y="2562992"/>
            <a:ext cx="5671226" cy="3833192"/>
          </a:xfrm>
          <a:prstGeom prst="rect">
            <a:avLst/>
          </a:prstGeom>
        </p:spPr>
      </p:pic>
    </p:spTree>
    <p:extLst>
      <p:ext uri="{BB962C8B-B14F-4D97-AF65-F5344CB8AC3E}">
        <p14:creationId xmlns:p14="http://schemas.microsoft.com/office/powerpoint/2010/main" val="9014820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530291" y="716655"/>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0000"/>
              </a:buClr>
              <a:buSzPts val="9600"/>
              <a:buFont typeface="Calibri"/>
              <a:buNone/>
            </a:pPr>
            <a:r>
              <a:rPr lang="en-US" sz="9600">
                <a:solidFill>
                  <a:srgbClr val="FF0000"/>
                </a:solidFill>
              </a:rPr>
              <a:t>01</a:t>
            </a:r>
            <a:endParaRPr/>
          </a:p>
        </p:txBody>
      </p:sp>
      <p:sp>
        <p:nvSpPr>
          <p:cNvPr id="114" name="Google Shape;114;p3"/>
          <p:cNvSpPr txBox="1">
            <a:spLocks noGrp="1"/>
          </p:cNvSpPr>
          <p:nvPr>
            <p:ph type="body" idx="1"/>
          </p:nvPr>
        </p:nvSpPr>
        <p:spPr>
          <a:xfrm>
            <a:off x="2261815" y="2459172"/>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6600"/>
              <a:buNone/>
            </a:pPr>
            <a:r>
              <a:rPr lang="en-US" sz="6600" b="1" dirty="0">
                <a:solidFill>
                  <a:schemeClr val="dk1"/>
                </a:solidFill>
                <a:latin typeface="Bahnschrift" panose="020B0502040204020203" pitchFamily="34" charset="0"/>
                <a:ea typeface="Arial Rounded"/>
                <a:cs typeface="Arial Rounded"/>
                <a:sym typeface="Arial Rounded"/>
              </a:rPr>
              <a:t>Objective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7"/>
          <p:cNvSpPr txBox="1">
            <a:spLocks noGrp="1"/>
          </p:cNvSpPr>
          <p:nvPr>
            <p:ph type="title"/>
          </p:nvPr>
        </p:nvSpPr>
        <p:spPr>
          <a:xfrm>
            <a:off x="838199" y="291090"/>
            <a:ext cx="10515599" cy="93268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Calibri"/>
              <a:buNone/>
            </a:pPr>
            <a:r>
              <a:rPr lang="en-US" sz="5400">
                <a:solidFill>
                  <a:schemeClr val="dk1"/>
                </a:solidFill>
                <a:latin typeface="Calibri"/>
                <a:ea typeface="Calibri"/>
                <a:cs typeface="Calibri"/>
                <a:sym typeface="Calibri"/>
              </a:rPr>
              <a:t>Stent Modeling</a:t>
            </a:r>
            <a:endParaRPr/>
          </a:p>
        </p:txBody>
      </p:sp>
      <p:sp>
        <p:nvSpPr>
          <p:cNvPr id="313" name="Google Shape;313;p17"/>
          <p:cNvSpPr/>
          <p:nvPr/>
        </p:nvSpPr>
        <p:spPr>
          <a:xfrm>
            <a:off x="3277339" y="1903242"/>
            <a:ext cx="5637321" cy="3051515"/>
          </a:xfrm>
          <a:prstGeom prst="roundRect">
            <a:avLst>
              <a:gd name="adj" fmla="val 13758"/>
            </a:avLst>
          </a:prstGeom>
          <a:solidFill>
            <a:schemeClr val="accent1">
              <a:alpha val="49803"/>
            </a:schemeClr>
          </a:solidFill>
          <a:ln w="12700" cap="flat" cmpd="sng">
            <a:solidFill>
              <a:srgbClr val="2F5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Calibri"/>
              <a:ea typeface="Calibri"/>
              <a:cs typeface="Calibri"/>
              <a:sym typeface="Calibri"/>
            </a:endParaRPr>
          </a:p>
        </p:txBody>
      </p:sp>
      <p:sp>
        <p:nvSpPr>
          <p:cNvPr id="314" name="Google Shape;314;p17"/>
          <p:cNvSpPr txBox="1"/>
          <p:nvPr/>
        </p:nvSpPr>
        <p:spPr>
          <a:xfrm>
            <a:off x="3952278" y="2163330"/>
            <a:ext cx="4664384"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Modeling of </a:t>
            </a:r>
            <a:r>
              <a:rPr lang="en-US" sz="3200" dirty="0" err="1">
                <a:solidFill>
                  <a:schemeClr val="dk1"/>
                </a:solidFill>
                <a:latin typeface="Calibri"/>
                <a:ea typeface="Calibri"/>
                <a:cs typeface="Calibri"/>
                <a:sym typeface="Calibri"/>
              </a:rPr>
              <a:t>iStent</a:t>
            </a:r>
            <a:r>
              <a:rPr lang="en-US" sz="3200" dirty="0">
                <a:solidFill>
                  <a:schemeClr val="dk1"/>
                </a:solidFill>
                <a:latin typeface="Calibri"/>
                <a:ea typeface="Calibri"/>
                <a:cs typeface="Calibri"/>
                <a:sym typeface="Calibri"/>
              </a:rPr>
              <a:t> inject which has the highest impact compared to the available stents in the market </a:t>
            </a:r>
            <a:endParaRPr dirty="0"/>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18" descr="Diagram&#10;&#10;Description automatically generated"/>
          <p:cNvPicPr preferRelativeResize="0">
            <a:picLocks noGrp="1"/>
          </p:cNvPicPr>
          <p:nvPr>
            <p:ph type="body" idx="1"/>
          </p:nvPr>
        </p:nvPicPr>
        <p:blipFill rotWithShape="1">
          <a:blip r:embed="rId3">
            <a:alphaModFix/>
          </a:blip>
          <a:srcRect/>
          <a:stretch/>
        </p:blipFill>
        <p:spPr>
          <a:xfrm>
            <a:off x="3612268" y="209876"/>
            <a:ext cx="8294317" cy="5124370"/>
          </a:xfrm>
          <a:prstGeom prst="rect">
            <a:avLst/>
          </a:prstGeom>
          <a:noFill/>
          <a:ln>
            <a:noFill/>
          </a:ln>
        </p:spPr>
      </p:pic>
      <p:pic>
        <p:nvPicPr>
          <p:cNvPr id="320" name="Google Shape;320;p18"/>
          <p:cNvPicPr preferRelativeResize="0"/>
          <p:nvPr/>
        </p:nvPicPr>
        <p:blipFill rotWithShape="1">
          <a:blip r:embed="rId4">
            <a:alphaModFix/>
          </a:blip>
          <a:srcRect/>
          <a:stretch/>
        </p:blipFill>
        <p:spPr>
          <a:xfrm>
            <a:off x="380950" y="584547"/>
            <a:ext cx="2990047" cy="879434"/>
          </a:xfrm>
          <a:prstGeom prst="rect">
            <a:avLst/>
          </a:prstGeom>
          <a:noFill/>
          <a:ln>
            <a:noFill/>
          </a:ln>
        </p:spPr>
      </p:pic>
      <p:sp>
        <p:nvSpPr>
          <p:cNvPr id="321" name="Google Shape;321;p18"/>
          <p:cNvSpPr txBox="1"/>
          <p:nvPr/>
        </p:nvSpPr>
        <p:spPr>
          <a:xfrm flipH="1">
            <a:off x="285415" y="1993241"/>
            <a:ext cx="5253994" cy="35086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b="1" dirty="0">
              <a:solidFill>
                <a:schemeClr val="dk1"/>
              </a:solidFill>
              <a:latin typeface="Arial Rounded MT Bold" panose="020F0704030504030204" pitchFamily="34" charset="0"/>
              <a:ea typeface="Arial Rounded"/>
              <a:cs typeface="Arial Rounded"/>
              <a:sym typeface="Arial Rounded"/>
            </a:endParaRPr>
          </a:p>
          <a:p>
            <a:pPr marL="457200" marR="0" lvl="0" indent="-457200" algn="l" rtl="0">
              <a:spcBef>
                <a:spcPts val="0"/>
              </a:spcBef>
              <a:spcAft>
                <a:spcPts val="0"/>
              </a:spcAft>
              <a:buClr>
                <a:srgbClr val="C55A11"/>
              </a:buClr>
              <a:buSzPts val="2400"/>
              <a:buFont typeface="Arial"/>
              <a:buChar char="•"/>
            </a:pPr>
            <a:r>
              <a:rPr lang="en-US" sz="2400" b="1" dirty="0">
                <a:solidFill>
                  <a:srgbClr val="C55A11"/>
                </a:solidFill>
                <a:latin typeface="Arial Rounded MT Bold" panose="020F0704030504030204" pitchFamily="34" charset="0"/>
                <a:ea typeface="Arial Rounded"/>
                <a:cs typeface="Arial Rounded"/>
                <a:sym typeface="Arial Rounded"/>
              </a:rPr>
              <a:t>Head, which resides in Schlemm’s canal.</a:t>
            </a:r>
            <a:endParaRPr sz="2400" dirty="0">
              <a:latin typeface="Arial Rounded MT Bold" panose="020F0704030504030204" pitchFamily="34" charset="0"/>
            </a:endParaRPr>
          </a:p>
          <a:p>
            <a:pPr marL="457200" marR="0" lvl="0" indent="-304800" algn="l" rtl="0">
              <a:spcBef>
                <a:spcPts val="0"/>
              </a:spcBef>
              <a:spcAft>
                <a:spcPts val="0"/>
              </a:spcAft>
              <a:buClr>
                <a:schemeClr val="dk1"/>
              </a:buClr>
              <a:buSzPts val="2400"/>
              <a:buFont typeface="Arial"/>
              <a:buNone/>
            </a:pPr>
            <a:endParaRPr sz="2400" b="1" dirty="0">
              <a:solidFill>
                <a:srgbClr val="C55A11"/>
              </a:solidFill>
              <a:latin typeface="Arial Rounded MT Bold" panose="020F0704030504030204" pitchFamily="34" charset="0"/>
              <a:ea typeface="Arial Rounded"/>
              <a:cs typeface="Arial Rounded"/>
              <a:sym typeface="Arial Rounded"/>
            </a:endParaRPr>
          </a:p>
          <a:p>
            <a:pPr marL="457200" marR="0" lvl="0" indent="-457200" algn="l" rtl="0">
              <a:spcBef>
                <a:spcPts val="0"/>
              </a:spcBef>
              <a:spcAft>
                <a:spcPts val="0"/>
              </a:spcAft>
              <a:buClr>
                <a:schemeClr val="dk1"/>
              </a:buClr>
              <a:buSzPts val="2400"/>
              <a:buFont typeface="Arial"/>
              <a:buChar char="•"/>
            </a:pPr>
            <a:r>
              <a:rPr lang="en-US" sz="2400" b="1" dirty="0">
                <a:solidFill>
                  <a:schemeClr val="dk1"/>
                </a:solidFill>
                <a:latin typeface="Arial Rounded MT Bold" panose="020F0704030504030204" pitchFamily="34" charset="0"/>
                <a:ea typeface="Arial Rounded"/>
                <a:cs typeface="Arial Rounded"/>
                <a:sym typeface="Arial Rounded"/>
              </a:rPr>
              <a:t>Thorax, which resides in the TM.</a:t>
            </a:r>
            <a:endParaRPr sz="2400" dirty="0">
              <a:latin typeface="Arial Rounded MT Bold" panose="020F0704030504030204" pitchFamily="34" charset="0"/>
            </a:endParaRPr>
          </a:p>
          <a:p>
            <a:pPr marL="457200" marR="0" lvl="0" indent="-304800" algn="l" rtl="0">
              <a:spcBef>
                <a:spcPts val="0"/>
              </a:spcBef>
              <a:spcAft>
                <a:spcPts val="0"/>
              </a:spcAft>
              <a:buClr>
                <a:schemeClr val="dk1"/>
              </a:buClr>
              <a:buSzPts val="2400"/>
              <a:buFont typeface="Arial"/>
              <a:buNone/>
            </a:pPr>
            <a:endParaRPr sz="2400" b="1" dirty="0">
              <a:solidFill>
                <a:schemeClr val="dk1"/>
              </a:solidFill>
              <a:latin typeface="Arial Rounded MT Bold" panose="020F0704030504030204" pitchFamily="34" charset="0"/>
              <a:ea typeface="Arial Rounded"/>
              <a:cs typeface="Arial Rounded"/>
              <a:sym typeface="Arial Rounded"/>
            </a:endParaRPr>
          </a:p>
          <a:p>
            <a:pPr marL="457200" marR="0" lvl="0" indent="-457200" algn="l" rtl="0">
              <a:spcBef>
                <a:spcPts val="0"/>
              </a:spcBef>
              <a:spcAft>
                <a:spcPts val="0"/>
              </a:spcAft>
              <a:buClr>
                <a:srgbClr val="C00000"/>
              </a:buClr>
              <a:buSzPts val="2400"/>
              <a:buFont typeface="Arial"/>
              <a:buChar char="•"/>
            </a:pPr>
            <a:r>
              <a:rPr lang="en-US" sz="2400" b="1" dirty="0">
                <a:solidFill>
                  <a:srgbClr val="C00000"/>
                </a:solidFill>
                <a:latin typeface="Arial Rounded MT Bold" panose="020F0704030504030204" pitchFamily="34" charset="0"/>
                <a:ea typeface="Arial Rounded"/>
                <a:cs typeface="Arial Rounded"/>
                <a:sym typeface="Arial Rounded"/>
              </a:rPr>
              <a:t>Flange, which resides in the anterior chamber.</a:t>
            </a:r>
            <a:endParaRPr sz="2400" dirty="0">
              <a:latin typeface="Arial Rounded MT Bold" panose="020F0704030504030204" pitchFamily="34" charset="0"/>
            </a:endParaRPr>
          </a:p>
        </p:txBody>
      </p:sp>
      <p:sp>
        <p:nvSpPr>
          <p:cNvPr id="322" name="Google Shape;322;p18"/>
          <p:cNvSpPr txBox="1"/>
          <p:nvPr/>
        </p:nvSpPr>
        <p:spPr>
          <a:xfrm>
            <a:off x="619920" y="731877"/>
            <a:ext cx="265784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Arial Rounded MT Bold" panose="020F0704030504030204" pitchFamily="34" charset="0"/>
                <a:ea typeface="Arial Rounded"/>
                <a:cs typeface="Arial Rounded"/>
                <a:sym typeface="Arial Rounded"/>
              </a:rPr>
              <a:t>iStent inject</a:t>
            </a:r>
            <a:endParaRPr dirty="0">
              <a:latin typeface="Arial Rounded MT Bold" panose="020F0704030504030204" pitchFamily="34" charset="0"/>
            </a:endParaRPr>
          </a:p>
        </p:txBody>
      </p:sp>
      <p:pic>
        <p:nvPicPr>
          <p:cNvPr id="323" name="Google Shape;323;p18"/>
          <p:cNvPicPr preferRelativeResize="0"/>
          <p:nvPr/>
        </p:nvPicPr>
        <p:blipFill rotWithShape="1">
          <a:blip r:embed="rId5">
            <a:alphaModFix/>
          </a:blip>
          <a:srcRect/>
          <a:stretch/>
        </p:blipFill>
        <p:spPr>
          <a:xfrm>
            <a:off x="5381116" y="1277721"/>
            <a:ext cx="6429934" cy="43025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500"/>
                                        <p:tgtEl>
                                          <p:spTgt spid="323"/>
                                        </p:tgtEl>
                                        <p:attrNameLst>
                                          <p:attrName>ppt_w</p:attrName>
                                        </p:attrNameLst>
                                      </p:cBhvr>
                                      <p:tavLst>
                                        <p:tav tm="0">
                                          <p:val>
                                            <p:strVal val="0"/>
                                          </p:val>
                                        </p:tav>
                                        <p:tav tm="100000">
                                          <p:val>
                                            <p:strVal val="#ppt_w"/>
                                          </p:val>
                                        </p:tav>
                                      </p:tavLst>
                                    </p:anim>
                                    <p:anim calcmode="lin" valueType="num">
                                      <p:cBhvr additive="base">
                                        <p:cTn id="8" dur="500"/>
                                        <p:tgtEl>
                                          <p:spTgt spid="3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19"/>
          <p:cNvPicPr preferRelativeResize="0"/>
          <p:nvPr/>
        </p:nvPicPr>
        <p:blipFill rotWithShape="1">
          <a:blip r:embed="rId3">
            <a:alphaModFix/>
          </a:blip>
          <a:srcRect/>
          <a:stretch/>
        </p:blipFill>
        <p:spPr>
          <a:xfrm>
            <a:off x="563478" y="447426"/>
            <a:ext cx="3651913" cy="1000125"/>
          </a:xfrm>
          <a:prstGeom prst="rect">
            <a:avLst/>
          </a:prstGeom>
          <a:noFill/>
          <a:ln>
            <a:noFill/>
          </a:ln>
        </p:spPr>
      </p:pic>
      <p:sp>
        <p:nvSpPr>
          <p:cNvPr id="329" name="Google Shape;329;p19"/>
          <p:cNvSpPr txBox="1"/>
          <p:nvPr/>
        </p:nvSpPr>
        <p:spPr>
          <a:xfrm>
            <a:off x="664882" y="670489"/>
            <a:ext cx="355050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Arial Rounded MT Bold" panose="020F0704030504030204" pitchFamily="34" charset="0"/>
                <a:ea typeface="Arial Rounded"/>
                <a:cs typeface="Arial Rounded"/>
                <a:sym typeface="Arial Rounded"/>
              </a:rPr>
              <a:t>Insertion of stent</a:t>
            </a:r>
            <a:endParaRPr dirty="0">
              <a:latin typeface="Arial Rounded MT Bold" panose="020F0704030504030204" pitchFamily="34" charset="0"/>
            </a:endParaRPr>
          </a:p>
        </p:txBody>
      </p:sp>
      <p:pic>
        <p:nvPicPr>
          <p:cNvPr id="330" name="Google Shape;330;p19" descr="Graphical user interface, chart, application, surface chart&#10;&#10;Description automatically generated"/>
          <p:cNvPicPr preferRelativeResize="0"/>
          <p:nvPr/>
        </p:nvPicPr>
        <p:blipFill rotWithShape="1">
          <a:blip r:embed="rId4">
            <a:alphaModFix/>
          </a:blip>
          <a:srcRect t="19143" b="21343"/>
          <a:stretch/>
        </p:blipFill>
        <p:spPr>
          <a:xfrm>
            <a:off x="3316406" y="1719618"/>
            <a:ext cx="8875594" cy="4991640"/>
          </a:xfrm>
          <a:prstGeom prst="rect">
            <a:avLst/>
          </a:prstGeom>
          <a:noFill/>
          <a:ln>
            <a:noFill/>
          </a:ln>
        </p:spPr>
      </p:pic>
      <p:sp>
        <p:nvSpPr>
          <p:cNvPr id="331" name="Google Shape;331;p19"/>
          <p:cNvSpPr txBox="1"/>
          <p:nvPr/>
        </p:nvSpPr>
        <p:spPr>
          <a:xfrm>
            <a:off x="429906" y="2044005"/>
            <a:ext cx="2751161" cy="310850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Rounded"/>
              <a:buChar char="-"/>
            </a:pPr>
            <a:r>
              <a:rPr lang="en-US" sz="2800" dirty="0">
                <a:solidFill>
                  <a:schemeClr val="dk1"/>
                </a:solidFill>
                <a:latin typeface="Arial Rounded MT Bold" panose="020F0704030504030204" pitchFamily="34" charset="0"/>
                <a:ea typeface="Arial Rounded"/>
                <a:cs typeface="Arial Rounded"/>
                <a:sym typeface="Arial Rounded"/>
              </a:rPr>
              <a:t>2 stents are injected 30̊ apart.</a:t>
            </a:r>
          </a:p>
          <a:p>
            <a:pPr marL="457200" marR="0" lvl="0" indent="-457200" algn="l" rtl="0">
              <a:spcBef>
                <a:spcPts val="0"/>
              </a:spcBef>
              <a:spcAft>
                <a:spcPts val="0"/>
              </a:spcAft>
              <a:buClr>
                <a:schemeClr val="dk1"/>
              </a:buClr>
              <a:buSzPts val="2800"/>
              <a:buFont typeface="Arial Rounded"/>
              <a:buChar char="-"/>
            </a:pPr>
            <a:r>
              <a:rPr lang="en-US" sz="2800" dirty="0">
                <a:solidFill>
                  <a:schemeClr val="dk1"/>
                </a:solidFill>
                <a:latin typeface="Arial Rounded MT Bold" panose="020F0704030504030204" pitchFamily="34" charset="0"/>
                <a:ea typeface="Arial Rounded"/>
                <a:cs typeface="Arial Rounded"/>
                <a:sym typeface="Arial Rounded"/>
              </a:rPr>
              <a:t>The stents are injected into the TM, SC, CC</a:t>
            </a:r>
            <a:endParaRPr dirty="0">
              <a:latin typeface="Arial Rounded MT Bold" panose="020F0704030504030204" pitchFamily="34" charset="0"/>
            </a:endParaRPr>
          </a:p>
        </p:txBody>
      </p:sp>
      <p:pic>
        <p:nvPicPr>
          <p:cNvPr id="332" name="Google Shape;332;p19"/>
          <p:cNvPicPr preferRelativeResize="0"/>
          <p:nvPr/>
        </p:nvPicPr>
        <p:blipFill rotWithShape="1">
          <a:blip r:embed="rId5">
            <a:alphaModFix/>
          </a:blip>
          <a:srcRect l="32284" r="-1150"/>
          <a:stretch/>
        </p:blipFill>
        <p:spPr>
          <a:xfrm>
            <a:off x="7754203" y="34245"/>
            <a:ext cx="4007891" cy="3300413"/>
          </a:xfrm>
          <a:prstGeom prst="rect">
            <a:avLst/>
          </a:prstGeom>
          <a:noFill/>
          <a:ln>
            <a:noFill/>
          </a:ln>
        </p:spPr>
      </p:pic>
      <p:pic>
        <p:nvPicPr>
          <p:cNvPr id="333" name="Google Shape;333;p19"/>
          <p:cNvPicPr preferRelativeResize="0"/>
          <p:nvPr/>
        </p:nvPicPr>
        <p:blipFill rotWithShape="1">
          <a:blip r:embed="rId6">
            <a:alphaModFix/>
          </a:blip>
          <a:srcRect l="46222" t="24535" r="30465" b="35641"/>
          <a:stretch/>
        </p:blipFill>
        <p:spPr>
          <a:xfrm>
            <a:off x="4318562" y="125660"/>
            <a:ext cx="3229299" cy="3187915"/>
          </a:xfrm>
          <a:prstGeom prst="rect">
            <a:avLst/>
          </a:prstGeom>
          <a:noFill/>
          <a:ln>
            <a:noFill/>
          </a:ln>
        </p:spPr>
      </p:pic>
      <p:pic>
        <p:nvPicPr>
          <p:cNvPr id="3" name="Picture 2" descr="A diagram of a human body&#10;&#10;Description automatically generated">
            <a:extLst>
              <a:ext uri="{FF2B5EF4-FFF2-40B4-BE49-F238E27FC236}">
                <a16:creationId xmlns:a16="http://schemas.microsoft.com/office/drawing/2014/main" id="{68C2CAC7-CA54-BB09-A454-DC1053B763BA}"/>
              </a:ext>
            </a:extLst>
          </p:cNvPr>
          <p:cNvPicPr>
            <a:picLocks noChangeAspect="1"/>
          </p:cNvPicPr>
          <p:nvPr/>
        </p:nvPicPr>
        <p:blipFill>
          <a:blip r:embed="rId7"/>
          <a:stretch>
            <a:fillRect/>
          </a:stretch>
        </p:blipFill>
        <p:spPr>
          <a:xfrm>
            <a:off x="4775406" y="3523343"/>
            <a:ext cx="4520994" cy="3187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p:tgtEl>
                                          <p:spTgt spid="332"/>
                                        </p:tgtEl>
                                        <p:attrNameLst>
                                          <p:attrName>ppt_w</p:attrName>
                                        </p:attrNameLst>
                                      </p:cBhvr>
                                      <p:tavLst>
                                        <p:tav tm="0">
                                          <p:val>
                                            <p:strVal val="0"/>
                                          </p:val>
                                        </p:tav>
                                        <p:tav tm="100000">
                                          <p:val>
                                            <p:strVal val="#ppt_w"/>
                                          </p:val>
                                        </p:tav>
                                      </p:tavLst>
                                    </p:anim>
                                    <p:anim calcmode="lin" valueType="num">
                                      <p:cBhvr additive="base">
                                        <p:cTn id="8" dur="500"/>
                                        <p:tgtEl>
                                          <p:spTgt spid="33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500"/>
                                        <p:tgtEl>
                                          <p:spTgt spid="333"/>
                                        </p:tgtEl>
                                        <p:attrNameLst>
                                          <p:attrName>ppt_w</p:attrName>
                                        </p:attrNameLst>
                                      </p:cBhvr>
                                      <p:tavLst>
                                        <p:tav tm="0">
                                          <p:val>
                                            <p:strVal val="0"/>
                                          </p:val>
                                        </p:tav>
                                        <p:tav tm="100000">
                                          <p:val>
                                            <p:strVal val="#ppt_w"/>
                                          </p:val>
                                        </p:tav>
                                      </p:tavLst>
                                    </p:anim>
                                    <p:anim calcmode="lin" valueType="num">
                                      <p:cBhvr additive="base">
                                        <p:cTn id="14" dur="500"/>
                                        <p:tgtEl>
                                          <p:spTgt spid="333"/>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Google Shape;436;p31"/>
          <p:cNvSpPr txBox="1"/>
          <p:nvPr/>
        </p:nvSpPr>
        <p:spPr>
          <a:xfrm>
            <a:off x="1155510" y="203211"/>
            <a:ext cx="9880979" cy="1692731"/>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chemeClr val="dk1"/>
              </a:buClr>
              <a:buSzPts val="2800"/>
            </a:pPr>
            <a:r>
              <a:rPr lang="en-US" sz="3200" b="1" dirty="0">
                <a:solidFill>
                  <a:schemeClr val="dk1"/>
                </a:solidFill>
                <a:latin typeface="Arial Rounded MT Bold" panose="020F0704030504030204" pitchFamily="34" charset="0"/>
                <a:ea typeface="Arial Rounded"/>
                <a:cs typeface="Arial Rounded"/>
                <a:sym typeface="Arial Rounded"/>
              </a:rPr>
              <a:t>Pressure contour of the glaucomatous eye vs the eye with the </a:t>
            </a:r>
            <a:r>
              <a:rPr lang="en-US" sz="3200" b="1" dirty="0" err="1">
                <a:solidFill>
                  <a:schemeClr val="dk1"/>
                </a:solidFill>
                <a:latin typeface="Arial Rounded MT Bold" panose="020F0704030504030204" pitchFamily="34" charset="0"/>
                <a:ea typeface="Arial Rounded"/>
                <a:cs typeface="Arial Rounded"/>
                <a:sym typeface="Arial Rounded"/>
              </a:rPr>
              <a:t>iStent</a:t>
            </a:r>
            <a:r>
              <a:rPr lang="en-US" sz="3200" b="1" dirty="0">
                <a:solidFill>
                  <a:schemeClr val="dk1"/>
                </a:solidFill>
                <a:latin typeface="Arial Rounded MT Bold" panose="020F0704030504030204" pitchFamily="34" charset="0"/>
                <a:ea typeface="Arial Rounded"/>
                <a:cs typeface="Arial Rounded"/>
                <a:sym typeface="Arial Rounded"/>
              </a:rPr>
              <a:t> inject </a:t>
            </a:r>
            <a:endParaRPr sz="3200" dirty="0">
              <a:latin typeface="Arial Rounded MT Bold" panose="020F0704030504030204" pitchFamily="34" charset="0"/>
            </a:endParaRPr>
          </a:p>
          <a:p>
            <a:pPr marL="285750" marR="0" lvl="0" indent="-31750" algn="l" rtl="0">
              <a:spcBef>
                <a:spcPts val="0"/>
              </a:spcBef>
              <a:spcAft>
                <a:spcPts val="0"/>
              </a:spcAft>
              <a:buClr>
                <a:schemeClr val="dk1"/>
              </a:buClr>
              <a:buSzPts val="4000"/>
              <a:buFont typeface="Arial"/>
              <a:buNone/>
            </a:pPr>
            <a:endParaRPr sz="4000" b="1" dirty="0">
              <a:solidFill>
                <a:schemeClr val="dk1"/>
              </a:solidFill>
              <a:latin typeface="Bahnschrift" panose="020B0502040204020203" pitchFamily="34" charset="0"/>
              <a:ea typeface="Arial Rounded"/>
              <a:cs typeface="Arial Rounded"/>
              <a:sym typeface="Arial Rounded"/>
            </a:endParaRPr>
          </a:p>
        </p:txBody>
      </p:sp>
      <p:pic>
        <p:nvPicPr>
          <p:cNvPr id="2" name="Picture 1" descr="A computer screen shot of a computer program&#10;&#10;Description automatically generated">
            <a:extLst>
              <a:ext uri="{FF2B5EF4-FFF2-40B4-BE49-F238E27FC236}">
                <a16:creationId xmlns:a16="http://schemas.microsoft.com/office/drawing/2014/main" id="{8B44C42F-A94E-BB2D-B19B-21FFC8C53C98}"/>
              </a:ext>
            </a:extLst>
          </p:cNvPr>
          <p:cNvPicPr>
            <a:picLocks noChangeAspect="1"/>
          </p:cNvPicPr>
          <p:nvPr/>
        </p:nvPicPr>
        <p:blipFill rotWithShape="1">
          <a:blip r:embed="rId3"/>
          <a:srcRect l="1629" t="19872"/>
          <a:stretch/>
        </p:blipFill>
        <p:spPr>
          <a:xfrm>
            <a:off x="94268" y="1456496"/>
            <a:ext cx="6001732" cy="5113451"/>
          </a:xfrm>
          <a:prstGeom prst="rect">
            <a:avLst/>
          </a:prstGeom>
        </p:spPr>
      </p:pic>
      <p:pic>
        <p:nvPicPr>
          <p:cNvPr id="4" name="Picture 3" descr="A blue object with a green stem&#10;&#10;Description automatically generated">
            <a:extLst>
              <a:ext uri="{FF2B5EF4-FFF2-40B4-BE49-F238E27FC236}">
                <a16:creationId xmlns:a16="http://schemas.microsoft.com/office/drawing/2014/main" id="{56307C7F-6E2A-1EB6-E387-80AF4EB150B7}"/>
              </a:ext>
            </a:extLst>
          </p:cNvPr>
          <p:cNvPicPr>
            <a:picLocks noChangeAspect="1"/>
          </p:cNvPicPr>
          <p:nvPr/>
        </p:nvPicPr>
        <p:blipFill>
          <a:blip r:embed="rId4"/>
          <a:stretch>
            <a:fillRect/>
          </a:stretch>
        </p:blipFill>
        <p:spPr>
          <a:xfrm>
            <a:off x="6096000" y="1484776"/>
            <a:ext cx="6001732" cy="5113451"/>
          </a:xfrm>
          <a:prstGeom prst="rect">
            <a:avLst/>
          </a:prstGeom>
        </p:spPr>
      </p:pic>
    </p:spTree>
    <p:extLst>
      <p:ext uri="{BB962C8B-B14F-4D97-AF65-F5344CB8AC3E}">
        <p14:creationId xmlns:p14="http://schemas.microsoft.com/office/powerpoint/2010/main" val="361823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Google Shape;436;p31"/>
          <p:cNvSpPr txBox="1"/>
          <p:nvPr/>
        </p:nvSpPr>
        <p:spPr>
          <a:xfrm>
            <a:off x="1155510" y="229993"/>
            <a:ext cx="9880979" cy="1692731"/>
          </a:xfrm>
          <a:prstGeom prst="rect">
            <a:avLst/>
          </a:prstGeom>
          <a:noFill/>
          <a:ln>
            <a:noFill/>
          </a:ln>
        </p:spPr>
        <p:txBody>
          <a:bodyPr spcFirstLastPara="1" wrap="square" lIns="91425" tIns="45700" rIns="91425" bIns="45700" anchor="t" anchorCtr="0">
            <a:spAutoFit/>
          </a:bodyPr>
          <a:lstStyle/>
          <a:p>
            <a:pPr lvl="0" algn="ctr">
              <a:buClr>
                <a:schemeClr val="dk1"/>
              </a:buClr>
              <a:buSzPts val="2800"/>
            </a:pPr>
            <a:r>
              <a:rPr lang="en-US" sz="3200" b="1" dirty="0">
                <a:solidFill>
                  <a:schemeClr val="dk1"/>
                </a:solidFill>
                <a:latin typeface="Arial Rounded MT Bold" panose="020F0704030504030204" pitchFamily="34" charset="0"/>
                <a:ea typeface="Arial Rounded"/>
                <a:cs typeface="Arial Rounded"/>
                <a:sym typeface="Arial Rounded"/>
              </a:rPr>
              <a:t>Wall sheer stress of the glaucomatous eye vs the eye with the </a:t>
            </a:r>
            <a:r>
              <a:rPr lang="en-US" sz="3200" b="1" dirty="0" err="1">
                <a:solidFill>
                  <a:schemeClr val="dk1"/>
                </a:solidFill>
                <a:latin typeface="Arial Rounded MT Bold" panose="020F0704030504030204" pitchFamily="34" charset="0"/>
                <a:ea typeface="Arial Rounded"/>
                <a:cs typeface="Arial Rounded"/>
                <a:sym typeface="Arial Rounded"/>
              </a:rPr>
              <a:t>iStent</a:t>
            </a:r>
            <a:r>
              <a:rPr lang="en-US" sz="3200" b="1" dirty="0">
                <a:solidFill>
                  <a:schemeClr val="dk1"/>
                </a:solidFill>
                <a:latin typeface="Arial Rounded MT Bold" panose="020F0704030504030204" pitchFamily="34" charset="0"/>
                <a:ea typeface="Arial Rounded"/>
                <a:cs typeface="Arial Rounded"/>
                <a:sym typeface="Arial Rounded"/>
              </a:rPr>
              <a:t> inject </a:t>
            </a:r>
            <a:endParaRPr lang="en-US" sz="3200" dirty="0">
              <a:latin typeface="Arial Rounded MT Bold" panose="020F0704030504030204" pitchFamily="34" charset="0"/>
            </a:endParaRPr>
          </a:p>
          <a:p>
            <a:pPr marL="285750" marR="0" lvl="0" indent="-31750" algn="l" rtl="0">
              <a:spcBef>
                <a:spcPts val="0"/>
              </a:spcBef>
              <a:spcAft>
                <a:spcPts val="0"/>
              </a:spcAft>
              <a:buClr>
                <a:schemeClr val="dk1"/>
              </a:buClr>
              <a:buSzPts val="4000"/>
              <a:buFont typeface="Arial"/>
              <a:buNone/>
            </a:pPr>
            <a:endParaRPr sz="4000" b="1" dirty="0">
              <a:solidFill>
                <a:schemeClr val="dk1"/>
              </a:solidFill>
              <a:latin typeface="Bahnschrift" panose="020B0502040204020203" pitchFamily="34" charset="0"/>
              <a:ea typeface="Arial Rounded"/>
              <a:cs typeface="Arial Rounded"/>
              <a:sym typeface="Arial Rounded"/>
            </a:endParaRPr>
          </a:p>
        </p:txBody>
      </p:sp>
      <p:pic>
        <p:nvPicPr>
          <p:cNvPr id="8" name="Picture 7" descr="A computer screen shot of a blue object&#10;&#10;Description automatically generated">
            <a:extLst>
              <a:ext uri="{FF2B5EF4-FFF2-40B4-BE49-F238E27FC236}">
                <a16:creationId xmlns:a16="http://schemas.microsoft.com/office/drawing/2014/main" id="{A0E40917-0868-208D-E782-66D15F60D4AD}"/>
              </a:ext>
            </a:extLst>
          </p:cNvPr>
          <p:cNvPicPr>
            <a:picLocks noChangeAspect="1"/>
          </p:cNvPicPr>
          <p:nvPr/>
        </p:nvPicPr>
        <p:blipFill>
          <a:blip r:embed="rId3"/>
          <a:stretch>
            <a:fillRect/>
          </a:stretch>
        </p:blipFill>
        <p:spPr>
          <a:xfrm>
            <a:off x="119074" y="1342663"/>
            <a:ext cx="6131255" cy="5405378"/>
          </a:xfrm>
          <a:prstGeom prst="rect">
            <a:avLst/>
          </a:prstGeom>
        </p:spPr>
      </p:pic>
      <p:pic>
        <p:nvPicPr>
          <p:cNvPr id="10" name="Picture 9" descr="A blue object on a white surface&#10;&#10;Description automatically generated">
            <a:extLst>
              <a:ext uri="{FF2B5EF4-FFF2-40B4-BE49-F238E27FC236}">
                <a16:creationId xmlns:a16="http://schemas.microsoft.com/office/drawing/2014/main" id="{C70637B2-5152-CF8E-3012-F2DD6E4981C0}"/>
              </a:ext>
            </a:extLst>
          </p:cNvPr>
          <p:cNvPicPr>
            <a:picLocks noChangeAspect="1"/>
          </p:cNvPicPr>
          <p:nvPr/>
        </p:nvPicPr>
        <p:blipFill>
          <a:blip r:embed="rId4"/>
          <a:stretch>
            <a:fillRect/>
          </a:stretch>
        </p:blipFill>
        <p:spPr>
          <a:xfrm>
            <a:off x="5941670" y="1342663"/>
            <a:ext cx="6131255" cy="5405378"/>
          </a:xfrm>
          <a:prstGeom prst="rect">
            <a:avLst/>
          </a:prstGeom>
        </p:spPr>
      </p:pic>
    </p:spTree>
    <p:extLst>
      <p:ext uri="{BB962C8B-B14F-4D97-AF65-F5344CB8AC3E}">
        <p14:creationId xmlns:p14="http://schemas.microsoft.com/office/powerpoint/2010/main" val="1737040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312;p17">
            <a:extLst>
              <a:ext uri="{FF2B5EF4-FFF2-40B4-BE49-F238E27FC236}">
                <a16:creationId xmlns:a16="http://schemas.microsoft.com/office/drawing/2014/main" id="{EB5DB28C-5941-2E4F-5CBE-210A8A076AE0}"/>
              </a:ext>
            </a:extLst>
          </p:cNvPr>
          <p:cNvSpPr txBox="1">
            <a:spLocks noGrp="1"/>
          </p:cNvSpPr>
          <p:nvPr>
            <p:ph type="title"/>
          </p:nvPr>
        </p:nvSpPr>
        <p:spPr>
          <a:xfrm>
            <a:off x="838200" y="0"/>
            <a:ext cx="10515599" cy="932688"/>
          </a:xfrm>
          <a:prstGeom prst="rect">
            <a:avLst/>
          </a:prstGeom>
          <a:noFill/>
          <a:ln>
            <a:noFill/>
          </a:ln>
        </p:spPr>
        <p:txBody>
          <a:bodyPr spcFirstLastPara="1" wrap="square" lIns="91425" tIns="45700" rIns="91425" bIns="45700" anchor="b" anchorCtr="0">
            <a:normAutofit/>
          </a:bodyPr>
          <a:lstStyle/>
          <a:p>
            <a:pPr algn="ctr">
              <a:buSzPts val="4400"/>
            </a:pPr>
            <a:r>
              <a:rPr lang="en-US" dirty="0">
                <a:latin typeface="Arial Rounded MT Bold" panose="020F0704030504030204" pitchFamily="34" charset="0"/>
              </a:rPr>
              <a:t>Engineered TM</a:t>
            </a:r>
            <a:endParaRPr dirty="0">
              <a:latin typeface="Arial Rounded MT Bold" panose="020F0704030504030204" pitchFamily="34" charset="0"/>
            </a:endParaRPr>
          </a:p>
        </p:txBody>
      </p:sp>
      <p:pic>
        <p:nvPicPr>
          <p:cNvPr id="6" name="Picture 5">
            <a:extLst>
              <a:ext uri="{FF2B5EF4-FFF2-40B4-BE49-F238E27FC236}">
                <a16:creationId xmlns:a16="http://schemas.microsoft.com/office/drawing/2014/main" id="{D5BFEA19-EA45-6687-7B81-7F92B06ED338}"/>
              </a:ext>
            </a:extLst>
          </p:cNvPr>
          <p:cNvPicPr>
            <a:picLocks noChangeAspect="1"/>
          </p:cNvPicPr>
          <p:nvPr/>
        </p:nvPicPr>
        <p:blipFill rotWithShape="1">
          <a:blip r:embed="rId2"/>
          <a:srcRect l="10038" t="15196" r="20154" b="800"/>
          <a:stretch/>
        </p:blipFill>
        <p:spPr>
          <a:xfrm>
            <a:off x="1601371" y="932688"/>
            <a:ext cx="8989257" cy="5765011"/>
          </a:xfrm>
          <a:prstGeom prst="rect">
            <a:avLst/>
          </a:prstGeom>
        </p:spPr>
      </p:pic>
      <p:pic>
        <p:nvPicPr>
          <p:cNvPr id="8" name="Picture 7">
            <a:extLst>
              <a:ext uri="{FF2B5EF4-FFF2-40B4-BE49-F238E27FC236}">
                <a16:creationId xmlns:a16="http://schemas.microsoft.com/office/drawing/2014/main" id="{059D99C8-F026-EF8E-3E64-87FE8C683735}"/>
              </a:ext>
            </a:extLst>
          </p:cNvPr>
          <p:cNvPicPr>
            <a:picLocks noChangeAspect="1"/>
          </p:cNvPicPr>
          <p:nvPr/>
        </p:nvPicPr>
        <p:blipFill>
          <a:blip r:embed="rId3"/>
          <a:stretch>
            <a:fillRect/>
          </a:stretch>
        </p:blipFill>
        <p:spPr>
          <a:xfrm>
            <a:off x="1302703" y="1058113"/>
            <a:ext cx="9783540" cy="5706271"/>
          </a:xfrm>
          <a:prstGeom prst="rect">
            <a:avLst/>
          </a:prstGeom>
        </p:spPr>
      </p:pic>
      <p:pic>
        <p:nvPicPr>
          <p:cNvPr id="10" name="Picture 9">
            <a:extLst>
              <a:ext uri="{FF2B5EF4-FFF2-40B4-BE49-F238E27FC236}">
                <a16:creationId xmlns:a16="http://schemas.microsoft.com/office/drawing/2014/main" id="{406B2D5C-170C-8FA4-E567-7B0589380FAD}"/>
              </a:ext>
            </a:extLst>
          </p:cNvPr>
          <p:cNvPicPr>
            <a:picLocks noChangeAspect="1"/>
          </p:cNvPicPr>
          <p:nvPr/>
        </p:nvPicPr>
        <p:blipFill>
          <a:blip r:embed="rId4"/>
          <a:stretch>
            <a:fillRect/>
          </a:stretch>
        </p:blipFill>
        <p:spPr>
          <a:xfrm>
            <a:off x="1302703" y="1129560"/>
            <a:ext cx="9507277" cy="5601482"/>
          </a:xfrm>
          <a:prstGeom prst="rect">
            <a:avLst/>
          </a:prstGeom>
        </p:spPr>
      </p:pic>
      <p:pic>
        <p:nvPicPr>
          <p:cNvPr id="12" name="Picture 11">
            <a:extLst>
              <a:ext uri="{FF2B5EF4-FFF2-40B4-BE49-F238E27FC236}">
                <a16:creationId xmlns:a16="http://schemas.microsoft.com/office/drawing/2014/main" id="{B8287001-555C-894A-0F6A-238410EDA182}"/>
              </a:ext>
            </a:extLst>
          </p:cNvPr>
          <p:cNvPicPr>
            <a:picLocks noChangeAspect="1"/>
          </p:cNvPicPr>
          <p:nvPr/>
        </p:nvPicPr>
        <p:blipFill>
          <a:blip r:embed="rId5"/>
          <a:stretch>
            <a:fillRect/>
          </a:stretch>
        </p:blipFill>
        <p:spPr>
          <a:xfrm>
            <a:off x="1231255" y="1162902"/>
            <a:ext cx="9650172" cy="5534797"/>
          </a:xfrm>
          <a:prstGeom prst="rect">
            <a:avLst/>
          </a:prstGeom>
        </p:spPr>
      </p:pic>
    </p:spTree>
    <p:extLst>
      <p:ext uri="{BB962C8B-B14F-4D97-AF65-F5344CB8AC3E}">
        <p14:creationId xmlns:p14="http://schemas.microsoft.com/office/powerpoint/2010/main" val="29009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7"/>
          <p:cNvSpPr txBox="1">
            <a:spLocks noGrp="1"/>
          </p:cNvSpPr>
          <p:nvPr>
            <p:ph type="title"/>
          </p:nvPr>
        </p:nvSpPr>
        <p:spPr>
          <a:xfrm>
            <a:off x="838200" y="0"/>
            <a:ext cx="10515599" cy="932688"/>
          </a:xfrm>
          <a:prstGeom prst="rect">
            <a:avLst/>
          </a:prstGeom>
          <a:noFill/>
          <a:ln>
            <a:noFill/>
          </a:ln>
        </p:spPr>
        <p:txBody>
          <a:bodyPr spcFirstLastPara="1" wrap="square" lIns="91425" tIns="45700" rIns="91425" bIns="45700" anchor="b" anchorCtr="0">
            <a:normAutofit/>
          </a:bodyPr>
          <a:lstStyle/>
          <a:p>
            <a:pPr algn="ctr">
              <a:buSzPts val="4400"/>
            </a:pPr>
            <a:r>
              <a:rPr lang="en-US" dirty="0">
                <a:latin typeface="Arial Rounded MT Bold" panose="020F0704030504030204" pitchFamily="34" charset="0"/>
              </a:rPr>
              <a:t>Engineered TM</a:t>
            </a:r>
            <a:endParaRPr dirty="0">
              <a:latin typeface="Arial Rounded MT Bold" panose="020F0704030504030204" pitchFamily="34" charset="0"/>
            </a:endParaRPr>
          </a:p>
        </p:txBody>
      </p:sp>
      <p:pic>
        <p:nvPicPr>
          <p:cNvPr id="3" name="Picture 2" descr="A computer screen shot of a curved line&#10;&#10;Description automatically generated">
            <a:extLst>
              <a:ext uri="{FF2B5EF4-FFF2-40B4-BE49-F238E27FC236}">
                <a16:creationId xmlns:a16="http://schemas.microsoft.com/office/drawing/2014/main" id="{4BF3DE11-9423-D12A-1A2E-F7E5EECC9C16}"/>
              </a:ext>
            </a:extLst>
          </p:cNvPr>
          <p:cNvPicPr>
            <a:picLocks noChangeAspect="1"/>
          </p:cNvPicPr>
          <p:nvPr/>
        </p:nvPicPr>
        <p:blipFill>
          <a:blip r:embed="rId3"/>
          <a:stretch>
            <a:fillRect/>
          </a:stretch>
        </p:blipFill>
        <p:spPr>
          <a:xfrm>
            <a:off x="1336430" y="1123657"/>
            <a:ext cx="10194388" cy="5734343"/>
          </a:xfrm>
          <a:prstGeom prst="rect">
            <a:avLst/>
          </a:prstGeom>
        </p:spPr>
      </p:pic>
      <p:pic>
        <p:nvPicPr>
          <p:cNvPr id="7" name="Picture 6">
            <a:extLst>
              <a:ext uri="{FF2B5EF4-FFF2-40B4-BE49-F238E27FC236}">
                <a16:creationId xmlns:a16="http://schemas.microsoft.com/office/drawing/2014/main" id="{8C3AA2EA-B8D1-5E68-A3F9-C30E4D0AFDBA}"/>
              </a:ext>
            </a:extLst>
          </p:cNvPr>
          <p:cNvPicPr>
            <a:picLocks noChangeAspect="1"/>
          </p:cNvPicPr>
          <p:nvPr/>
        </p:nvPicPr>
        <p:blipFill>
          <a:blip r:embed="rId4"/>
          <a:stretch>
            <a:fillRect/>
          </a:stretch>
        </p:blipFill>
        <p:spPr>
          <a:xfrm>
            <a:off x="1318545" y="1252008"/>
            <a:ext cx="9554908" cy="5477639"/>
          </a:xfrm>
          <a:prstGeom prst="rect">
            <a:avLst/>
          </a:prstGeom>
        </p:spPr>
      </p:pic>
      <p:pic>
        <p:nvPicPr>
          <p:cNvPr id="9" name="Picture 8">
            <a:extLst>
              <a:ext uri="{FF2B5EF4-FFF2-40B4-BE49-F238E27FC236}">
                <a16:creationId xmlns:a16="http://schemas.microsoft.com/office/drawing/2014/main" id="{99EC966E-253B-725A-23E4-E605ACA9F0E6}"/>
              </a:ext>
            </a:extLst>
          </p:cNvPr>
          <p:cNvPicPr>
            <a:picLocks noChangeAspect="1"/>
          </p:cNvPicPr>
          <p:nvPr/>
        </p:nvPicPr>
        <p:blipFill>
          <a:blip r:embed="rId5"/>
          <a:stretch>
            <a:fillRect/>
          </a:stretch>
        </p:blipFill>
        <p:spPr>
          <a:xfrm>
            <a:off x="1356650" y="1433146"/>
            <a:ext cx="9478698" cy="5363323"/>
          </a:xfrm>
          <a:prstGeom prst="rect">
            <a:avLst/>
          </a:prstGeom>
        </p:spPr>
      </p:pic>
    </p:spTree>
    <p:extLst>
      <p:ext uri="{BB962C8B-B14F-4D97-AF65-F5344CB8AC3E}">
        <p14:creationId xmlns:p14="http://schemas.microsoft.com/office/powerpoint/2010/main" val="261128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12;p17">
            <a:extLst>
              <a:ext uri="{FF2B5EF4-FFF2-40B4-BE49-F238E27FC236}">
                <a16:creationId xmlns:a16="http://schemas.microsoft.com/office/drawing/2014/main" id="{DE1CFC9C-489A-B926-770F-F2B3F17D070B}"/>
              </a:ext>
            </a:extLst>
          </p:cNvPr>
          <p:cNvSpPr txBox="1">
            <a:spLocks/>
          </p:cNvSpPr>
          <p:nvPr/>
        </p:nvSpPr>
        <p:spPr>
          <a:xfrm>
            <a:off x="838200" y="183741"/>
            <a:ext cx="10515599" cy="932688"/>
          </a:xfrm>
          <a:prstGeom prst="rect">
            <a:avLst/>
          </a:prstGeom>
          <a:noFill/>
          <a:ln>
            <a:noFill/>
          </a:ln>
        </p:spPr>
        <p:txBody>
          <a:bodyPr spcFirstLastPara="1" wrap="square" lIns="91425" tIns="45700" rIns="91425" bIns="45700"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1"/>
              </a:buClr>
              <a:buSzPts val="4400"/>
            </a:pPr>
            <a:r>
              <a:rPr lang="en-US" sz="3200" dirty="0">
                <a:solidFill>
                  <a:schemeClr val="dk1"/>
                </a:solidFill>
                <a:latin typeface="Arial Rounded MT Bold" panose="020F0704030504030204" pitchFamily="34" charset="0"/>
                <a:cs typeface="Calibri"/>
                <a:sym typeface="Calibri"/>
              </a:rPr>
              <a:t>Pressure contours of the glaucomatous vs the eye with engineered TM</a:t>
            </a:r>
          </a:p>
        </p:txBody>
      </p:sp>
      <p:pic>
        <p:nvPicPr>
          <p:cNvPr id="4" name="Picture 3" descr="A screenshot of a computer&#10;&#10;Description automatically generated">
            <a:extLst>
              <a:ext uri="{FF2B5EF4-FFF2-40B4-BE49-F238E27FC236}">
                <a16:creationId xmlns:a16="http://schemas.microsoft.com/office/drawing/2014/main" id="{3DFC1452-F087-FE18-D520-EECDF7B5CCBB}"/>
              </a:ext>
            </a:extLst>
          </p:cNvPr>
          <p:cNvPicPr>
            <a:picLocks noChangeAspect="1"/>
          </p:cNvPicPr>
          <p:nvPr/>
        </p:nvPicPr>
        <p:blipFill rotWithShape="1">
          <a:blip r:embed="rId3"/>
          <a:srcRect t="19344" b="6372"/>
          <a:stretch/>
        </p:blipFill>
        <p:spPr bwMode="auto">
          <a:xfrm>
            <a:off x="1" y="1116429"/>
            <a:ext cx="12192000" cy="5710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27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12;p17">
            <a:extLst>
              <a:ext uri="{FF2B5EF4-FFF2-40B4-BE49-F238E27FC236}">
                <a16:creationId xmlns:a16="http://schemas.microsoft.com/office/drawing/2014/main" id="{DE1CFC9C-489A-B926-770F-F2B3F17D070B}"/>
              </a:ext>
            </a:extLst>
          </p:cNvPr>
          <p:cNvSpPr txBox="1">
            <a:spLocks/>
          </p:cNvSpPr>
          <p:nvPr/>
        </p:nvSpPr>
        <p:spPr>
          <a:xfrm>
            <a:off x="838200" y="183741"/>
            <a:ext cx="10515599" cy="932688"/>
          </a:xfrm>
          <a:prstGeom prst="rect">
            <a:avLst/>
          </a:prstGeom>
          <a:noFill/>
          <a:ln>
            <a:noFill/>
          </a:ln>
        </p:spPr>
        <p:txBody>
          <a:bodyPr spcFirstLastPara="1" wrap="square" lIns="91425" tIns="45700" rIns="91425" bIns="45700"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90000"/>
              </a:lnSpc>
              <a:buClr>
                <a:schemeClr val="dk1"/>
              </a:buClr>
              <a:buSzPts val="4400"/>
            </a:pPr>
            <a:r>
              <a:rPr lang="en-US" sz="3200" dirty="0">
                <a:solidFill>
                  <a:schemeClr val="dk1"/>
                </a:solidFill>
                <a:latin typeface="Arial Rounded MT Bold" panose="020F0704030504030204" pitchFamily="34" charset="0"/>
                <a:cs typeface="Calibri"/>
              </a:rPr>
              <a:t>Wall sheer stress of glaucomatous eye vs eye with engineered TM</a:t>
            </a:r>
          </a:p>
        </p:txBody>
      </p:sp>
      <p:pic>
        <p:nvPicPr>
          <p:cNvPr id="4" name="Picture 3">
            <a:extLst>
              <a:ext uri="{FF2B5EF4-FFF2-40B4-BE49-F238E27FC236}">
                <a16:creationId xmlns:a16="http://schemas.microsoft.com/office/drawing/2014/main" id="{6AAB87E0-B608-C1AB-9506-A7F06FC28D78}"/>
              </a:ext>
            </a:extLst>
          </p:cNvPr>
          <p:cNvPicPr>
            <a:picLocks noChangeAspect="1"/>
          </p:cNvPicPr>
          <p:nvPr/>
        </p:nvPicPr>
        <p:blipFill>
          <a:blip r:embed="rId3"/>
          <a:stretch>
            <a:fillRect/>
          </a:stretch>
        </p:blipFill>
        <p:spPr>
          <a:xfrm>
            <a:off x="0" y="1352550"/>
            <a:ext cx="12306300" cy="5505451"/>
          </a:xfrm>
          <a:prstGeom prst="rect">
            <a:avLst/>
          </a:prstGeom>
        </p:spPr>
      </p:pic>
    </p:spTree>
    <p:extLst>
      <p:ext uri="{BB962C8B-B14F-4D97-AF65-F5344CB8AC3E}">
        <p14:creationId xmlns:p14="http://schemas.microsoft.com/office/powerpoint/2010/main" val="565246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12;p17">
            <a:extLst>
              <a:ext uri="{FF2B5EF4-FFF2-40B4-BE49-F238E27FC236}">
                <a16:creationId xmlns:a16="http://schemas.microsoft.com/office/drawing/2014/main" id="{DE1CFC9C-489A-B926-770F-F2B3F17D070B}"/>
              </a:ext>
            </a:extLst>
          </p:cNvPr>
          <p:cNvSpPr txBox="1">
            <a:spLocks/>
          </p:cNvSpPr>
          <p:nvPr/>
        </p:nvSpPr>
        <p:spPr>
          <a:xfrm>
            <a:off x="838200" y="183741"/>
            <a:ext cx="10515599" cy="932688"/>
          </a:xfrm>
          <a:prstGeom prst="rect">
            <a:avLst/>
          </a:prstGeom>
          <a:noFill/>
          <a:ln>
            <a:noFill/>
          </a:ln>
        </p:spPr>
        <p:txBody>
          <a:bodyPr spcFirstLastPara="1" wrap="square" lIns="91425" tIns="45700" rIns="91425" bIns="45700" anchor="b"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algn="ctr">
              <a:lnSpc>
                <a:spcPct val="90000"/>
              </a:lnSpc>
              <a:buClr>
                <a:schemeClr val="dk1"/>
              </a:buClr>
              <a:buSzPts val="4400"/>
            </a:pPr>
            <a:r>
              <a:rPr lang="en-US" sz="3200" dirty="0">
                <a:solidFill>
                  <a:schemeClr val="dk1"/>
                </a:solidFill>
                <a:latin typeface="Arial Rounded MT Bold" panose="020F0704030504030204" pitchFamily="34" charset="0"/>
                <a:cs typeface="Calibri"/>
              </a:rPr>
              <a:t>hot areas in pressure contours of engineered TM with 20x50 mesh(right) vs 20x100 mesh(left</a:t>
            </a:r>
            <a:r>
              <a:rPr lang="en-US" sz="3200" b="1" dirty="0">
                <a:solidFill>
                  <a:schemeClr val="dk1"/>
                </a:solidFill>
                <a:latin typeface="Bahnschrift" panose="020B0502040204020203" pitchFamily="34" charset="0"/>
                <a:cs typeface="Calibri"/>
              </a:rPr>
              <a:t>)</a:t>
            </a:r>
          </a:p>
        </p:txBody>
      </p:sp>
      <p:pic>
        <p:nvPicPr>
          <p:cNvPr id="5" name="Picture 4">
            <a:extLst>
              <a:ext uri="{FF2B5EF4-FFF2-40B4-BE49-F238E27FC236}">
                <a16:creationId xmlns:a16="http://schemas.microsoft.com/office/drawing/2014/main" id="{525A07F5-AE4B-25C8-E492-8D2BB2675673}"/>
              </a:ext>
            </a:extLst>
          </p:cNvPr>
          <p:cNvPicPr>
            <a:picLocks noChangeAspect="1"/>
          </p:cNvPicPr>
          <p:nvPr/>
        </p:nvPicPr>
        <p:blipFill>
          <a:blip r:embed="rId3"/>
          <a:stretch>
            <a:fillRect/>
          </a:stretch>
        </p:blipFill>
        <p:spPr>
          <a:xfrm>
            <a:off x="142876" y="1592776"/>
            <a:ext cx="11906248" cy="5081483"/>
          </a:xfrm>
          <a:prstGeom prst="rect">
            <a:avLst/>
          </a:prstGeom>
        </p:spPr>
      </p:pic>
    </p:spTree>
    <p:extLst>
      <p:ext uri="{BB962C8B-B14F-4D97-AF65-F5344CB8AC3E}">
        <p14:creationId xmlns:p14="http://schemas.microsoft.com/office/powerpoint/2010/main" val="1590910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119554" y="238329"/>
            <a:ext cx="10515600" cy="113666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Objective</a:t>
            </a:r>
            <a:endParaRPr dirty="0"/>
          </a:p>
        </p:txBody>
      </p:sp>
      <p:cxnSp>
        <p:nvCxnSpPr>
          <p:cNvPr id="121" name="Google Shape;121;p4"/>
          <p:cNvCxnSpPr/>
          <p:nvPr/>
        </p:nvCxnSpPr>
        <p:spPr>
          <a:xfrm>
            <a:off x="2504661" y="1689142"/>
            <a:ext cx="0" cy="795131"/>
          </a:xfrm>
          <a:prstGeom prst="straightConnector1">
            <a:avLst/>
          </a:prstGeom>
          <a:noFill/>
          <a:ln w="28575" cap="flat" cmpd="sng">
            <a:solidFill>
              <a:schemeClr val="dk1"/>
            </a:solidFill>
            <a:prstDash val="solid"/>
            <a:miter lim="800000"/>
            <a:headEnd type="none" w="sm" len="sm"/>
            <a:tailEnd type="triangle" w="med" len="med"/>
          </a:ln>
        </p:spPr>
      </p:cxnSp>
      <p:cxnSp>
        <p:nvCxnSpPr>
          <p:cNvPr id="122" name="Google Shape;122;p4"/>
          <p:cNvCxnSpPr>
            <a:cxnSpLocks/>
          </p:cNvCxnSpPr>
          <p:nvPr/>
        </p:nvCxnSpPr>
        <p:spPr>
          <a:xfrm>
            <a:off x="8870599" y="1689142"/>
            <a:ext cx="0" cy="795131"/>
          </a:xfrm>
          <a:prstGeom prst="straightConnector1">
            <a:avLst/>
          </a:prstGeom>
          <a:noFill/>
          <a:ln w="28575" cap="flat" cmpd="sng">
            <a:solidFill>
              <a:schemeClr val="dk1"/>
            </a:solidFill>
            <a:prstDash val="solid"/>
            <a:miter lim="800000"/>
            <a:headEnd type="none" w="sm" len="sm"/>
            <a:tailEnd type="triangle" w="med" len="med"/>
          </a:ln>
        </p:spPr>
      </p:cxnSp>
      <p:sp>
        <p:nvSpPr>
          <p:cNvPr id="123" name="Google Shape;123;p4"/>
          <p:cNvSpPr/>
          <p:nvPr/>
        </p:nvSpPr>
        <p:spPr>
          <a:xfrm>
            <a:off x="212036" y="2679840"/>
            <a:ext cx="4585249" cy="2915478"/>
          </a:xfrm>
          <a:prstGeom prst="roundRect">
            <a:avLst>
              <a:gd name="adj" fmla="val 16667"/>
            </a:avLst>
          </a:prstGeom>
          <a:solidFill>
            <a:srgbClr val="4472C4">
              <a:alpha val="49803"/>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4"/>
          <p:cNvSpPr/>
          <p:nvPr/>
        </p:nvSpPr>
        <p:spPr>
          <a:xfrm>
            <a:off x="6527818" y="2484273"/>
            <a:ext cx="4585249" cy="164326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A1B8E1"/>
              </a:solidFill>
              <a:latin typeface="Calibri"/>
              <a:ea typeface="Calibri"/>
              <a:cs typeface="Calibri"/>
              <a:sym typeface="Calibri"/>
            </a:endParaRPr>
          </a:p>
        </p:txBody>
      </p:sp>
      <p:sp>
        <p:nvSpPr>
          <p:cNvPr id="125" name="Google Shape;125;p4"/>
          <p:cNvSpPr txBox="1"/>
          <p:nvPr/>
        </p:nvSpPr>
        <p:spPr>
          <a:xfrm>
            <a:off x="212036" y="3195640"/>
            <a:ext cx="4585249"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Model normal and glaucomatous eye with stent and without stenting </a:t>
            </a:r>
            <a:endParaRPr dirty="0"/>
          </a:p>
        </p:txBody>
      </p:sp>
      <p:sp>
        <p:nvSpPr>
          <p:cNvPr id="126" name="Google Shape;126;p4"/>
          <p:cNvSpPr txBox="1"/>
          <p:nvPr/>
        </p:nvSpPr>
        <p:spPr>
          <a:xfrm>
            <a:off x="6527818" y="2817823"/>
            <a:ext cx="4585249"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Propose a new glaucoma treatment</a:t>
            </a:r>
            <a:endParaRPr dirty="0"/>
          </a:p>
        </p:txBody>
      </p:sp>
      <p:cxnSp>
        <p:nvCxnSpPr>
          <p:cNvPr id="127" name="Google Shape;127;p4"/>
          <p:cNvCxnSpPr>
            <a:stCxn id="124" idx="2"/>
          </p:cNvCxnSpPr>
          <p:nvPr/>
        </p:nvCxnSpPr>
        <p:spPr>
          <a:xfrm rot="5400000">
            <a:off x="7776743" y="3371241"/>
            <a:ext cx="287400" cy="1800000"/>
          </a:xfrm>
          <a:prstGeom prst="bentConnector2">
            <a:avLst/>
          </a:prstGeom>
          <a:noFill/>
          <a:ln w="19050" cap="flat" cmpd="sng">
            <a:solidFill>
              <a:schemeClr val="dk1"/>
            </a:solidFill>
            <a:prstDash val="solid"/>
            <a:miter lim="800000"/>
            <a:headEnd type="none" w="sm" len="sm"/>
            <a:tailEnd type="none" w="sm" len="sm"/>
          </a:ln>
        </p:spPr>
      </p:cxnSp>
      <p:cxnSp>
        <p:nvCxnSpPr>
          <p:cNvPr id="128" name="Google Shape;128;p4"/>
          <p:cNvCxnSpPr>
            <a:stCxn id="124" idx="2"/>
          </p:cNvCxnSpPr>
          <p:nvPr/>
        </p:nvCxnSpPr>
        <p:spPr>
          <a:xfrm rot="-5400000" flipH="1">
            <a:off x="9637493" y="3310491"/>
            <a:ext cx="287400" cy="1921500"/>
          </a:xfrm>
          <a:prstGeom prst="bentConnector2">
            <a:avLst/>
          </a:prstGeom>
          <a:noFill/>
          <a:ln w="19050" cap="flat" cmpd="sng">
            <a:solidFill>
              <a:schemeClr val="dk1"/>
            </a:solidFill>
            <a:prstDash val="solid"/>
            <a:miter lim="800000"/>
            <a:headEnd type="none" w="sm" len="sm"/>
            <a:tailEnd type="none" w="sm" len="sm"/>
          </a:ln>
        </p:spPr>
      </p:cxnSp>
      <p:cxnSp>
        <p:nvCxnSpPr>
          <p:cNvPr id="129" name="Google Shape;129;p4"/>
          <p:cNvCxnSpPr/>
          <p:nvPr/>
        </p:nvCxnSpPr>
        <p:spPr>
          <a:xfrm>
            <a:off x="7020337" y="4414840"/>
            <a:ext cx="0" cy="507832"/>
          </a:xfrm>
          <a:prstGeom prst="straightConnector1">
            <a:avLst/>
          </a:prstGeom>
          <a:noFill/>
          <a:ln w="19050" cap="flat" cmpd="sng">
            <a:solidFill>
              <a:schemeClr val="dk1"/>
            </a:solidFill>
            <a:prstDash val="solid"/>
            <a:miter lim="800000"/>
            <a:headEnd type="none" w="sm" len="sm"/>
            <a:tailEnd type="triangle" w="med" len="med"/>
          </a:ln>
        </p:spPr>
      </p:cxnSp>
      <p:cxnSp>
        <p:nvCxnSpPr>
          <p:cNvPr id="130" name="Google Shape;130;p4"/>
          <p:cNvCxnSpPr/>
          <p:nvPr/>
        </p:nvCxnSpPr>
        <p:spPr>
          <a:xfrm>
            <a:off x="10742008" y="4414840"/>
            <a:ext cx="0" cy="507832"/>
          </a:xfrm>
          <a:prstGeom prst="straightConnector1">
            <a:avLst/>
          </a:prstGeom>
          <a:noFill/>
          <a:ln w="19050" cap="flat" cmpd="sng">
            <a:solidFill>
              <a:schemeClr val="dk1"/>
            </a:solidFill>
            <a:prstDash val="solid"/>
            <a:miter lim="800000"/>
            <a:headEnd type="none" w="sm" len="sm"/>
            <a:tailEnd type="triangle" w="med" len="med"/>
          </a:ln>
        </p:spPr>
      </p:cxnSp>
      <p:sp>
        <p:nvSpPr>
          <p:cNvPr id="131" name="Google Shape;131;p4"/>
          <p:cNvSpPr/>
          <p:nvPr/>
        </p:nvSpPr>
        <p:spPr>
          <a:xfrm>
            <a:off x="5840894" y="5069718"/>
            <a:ext cx="2358887" cy="1251374"/>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4"/>
          <p:cNvSpPr/>
          <p:nvPr/>
        </p:nvSpPr>
        <p:spPr>
          <a:xfrm>
            <a:off x="9562564" y="5048218"/>
            <a:ext cx="2358887" cy="1251374"/>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3" name="Google Shape;133;p4"/>
          <p:cNvCxnSpPr/>
          <p:nvPr/>
        </p:nvCxnSpPr>
        <p:spPr>
          <a:xfrm>
            <a:off x="6188766" y="1689142"/>
            <a:ext cx="2631677" cy="0"/>
          </a:xfrm>
          <a:prstGeom prst="straightConnector1">
            <a:avLst/>
          </a:prstGeom>
          <a:noFill/>
          <a:ln w="28575" cap="flat" cmpd="sng">
            <a:solidFill>
              <a:schemeClr val="dk1"/>
            </a:solidFill>
            <a:prstDash val="solid"/>
            <a:miter lim="800000"/>
            <a:headEnd type="none" w="sm" len="sm"/>
            <a:tailEnd type="none" w="sm" len="sm"/>
          </a:ln>
        </p:spPr>
      </p:cxnSp>
      <p:sp>
        <p:nvSpPr>
          <p:cNvPr id="134" name="Google Shape;134;p4"/>
          <p:cNvSpPr txBox="1"/>
          <p:nvPr/>
        </p:nvSpPr>
        <p:spPr>
          <a:xfrm>
            <a:off x="5840895" y="5418425"/>
            <a:ext cx="2358886"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Stenting</a:t>
            </a:r>
            <a:endParaRPr dirty="0"/>
          </a:p>
        </p:txBody>
      </p:sp>
      <p:sp>
        <p:nvSpPr>
          <p:cNvPr id="135" name="Google Shape;135;p4"/>
          <p:cNvSpPr txBox="1"/>
          <p:nvPr/>
        </p:nvSpPr>
        <p:spPr>
          <a:xfrm>
            <a:off x="9562563" y="5187573"/>
            <a:ext cx="2358886"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Engineered TM</a:t>
            </a:r>
            <a:endParaRPr dirty="0"/>
          </a:p>
        </p:txBody>
      </p:sp>
      <p:cxnSp>
        <p:nvCxnSpPr>
          <p:cNvPr id="2" name="Connector: Elbow 1">
            <a:extLst>
              <a:ext uri="{FF2B5EF4-FFF2-40B4-BE49-F238E27FC236}">
                <a16:creationId xmlns:a16="http://schemas.microsoft.com/office/drawing/2014/main" id="{857EB165-ED1A-D536-DDF6-5BFE9982833D}"/>
              </a:ext>
            </a:extLst>
          </p:cNvPr>
          <p:cNvCxnSpPr>
            <a:cxnSpLocks/>
          </p:cNvCxnSpPr>
          <p:nvPr/>
        </p:nvCxnSpPr>
        <p:spPr>
          <a:xfrm rot="5400000">
            <a:off x="4072251" y="-427375"/>
            <a:ext cx="548929" cy="3684104"/>
          </a:xfrm>
          <a:prstGeom prst="bentConnector2">
            <a:avLst/>
          </a:prstGeom>
          <a:ln w="28575"/>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Posterior eye</a:t>
            </a:r>
            <a:endParaRPr dirty="0"/>
          </a:p>
        </p:txBody>
      </p:sp>
      <p:pic>
        <p:nvPicPr>
          <p:cNvPr id="283" name="Google Shape;283;p14"/>
          <p:cNvPicPr preferRelativeResize="0"/>
          <p:nvPr/>
        </p:nvPicPr>
        <p:blipFill rotWithShape="1">
          <a:blip r:embed="rId3">
            <a:alphaModFix/>
          </a:blip>
          <a:srcRect/>
          <a:stretch/>
        </p:blipFill>
        <p:spPr>
          <a:xfrm>
            <a:off x="838200" y="1031253"/>
            <a:ext cx="3171825" cy="1000125"/>
          </a:xfrm>
          <a:prstGeom prst="rect">
            <a:avLst/>
          </a:prstGeom>
          <a:noFill/>
          <a:ln>
            <a:noFill/>
          </a:ln>
        </p:spPr>
      </p:pic>
      <p:sp>
        <p:nvSpPr>
          <p:cNvPr id="284" name="Google Shape;284;p14"/>
          <p:cNvSpPr txBox="1"/>
          <p:nvPr/>
        </p:nvSpPr>
        <p:spPr>
          <a:xfrm>
            <a:off x="939604" y="1254316"/>
            <a:ext cx="296901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Data collection</a:t>
            </a:r>
            <a:endParaRPr dirty="0"/>
          </a:p>
        </p:txBody>
      </p:sp>
      <p:pic>
        <p:nvPicPr>
          <p:cNvPr id="3" name="Picture 2">
            <a:extLst>
              <a:ext uri="{FF2B5EF4-FFF2-40B4-BE49-F238E27FC236}">
                <a16:creationId xmlns:a16="http://schemas.microsoft.com/office/drawing/2014/main" id="{25C37543-97FC-DF57-4A76-240E7046BAF1}"/>
              </a:ext>
            </a:extLst>
          </p:cNvPr>
          <p:cNvPicPr>
            <a:picLocks noChangeAspect="1"/>
          </p:cNvPicPr>
          <p:nvPr/>
        </p:nvPicPr>
        <p:blipFill>
          <a:blip r:embed="rId4"/>
          <a:stretch>
            <a:fillRect/>
          </a:stretch>
        </p:blipFill>
        <p:spPr>
          <a:xfrm>
            <a:off x="3666287" y="2031377"/>
            <a:ext cx="8229600" cy="4086225"/>
          </a:xfrm>
          <a:prstGeom prst="rect">
            <a:avLst/>
          </a:prstGeom>
        </p:spPr>
      </p:pic>
      <p:pic>
        <p:nvPicPr>
          <p:cNvPr id="2" name="Google Shape;290;p15">
            <a:extLst>
              <a:ext uri="{FF2B5EF4-FFF2-40B4-BE49-F238E27FC236}">
                <a16:creationId xmlns:a16="http://schemas.microsoft.com/office/drawing/2014/main" id="{DBE0A36F-F54D-58E6-977D-45B69A357A39}"/>
              </a:ext>
            </a:extLst>
          </p:cNvPr>
          <p:cNvPicPr preferRelativeResize="0"/>
          <p:nvPr/>
        </p:nvPicPr>
        <p:blipFill rotWithShape="1">
          <a:blip r:embed="rId5">
            <a:alphaModFix/>
          </a:blip>
          <a:srcRect l="29684" t="22064" r="19606" b="7077"/>
          <a:stretch/>
        </p:blipFill>
        <p:spPr>
          <a:xfrm>
            <a:off x="838200" y="2890216"/>
            <a:ext cx="1981199" cy="2087880"/>
          </a:xfrm>
          <a:prstGeom prst="rect">
            <a:avLst/>
          </a:prstGeom>
          <a:noFill/>
          <a:ln>
            <a:noFill/>
          </a:ln>
        </p:spPr>
      </p:pic>
      <p:sp>
        <p:nvSpPr>
          <p:cNvPr id="5" name="Oval 4">
            <a:extLst>
              <a:ext uri="{FF2B5EF4-FFF2-40B4-BE49-F238E27FC236}">
                <a16:creationId xmlns:a16="http://schemas.microsoft.com/office/drawing/2014/main" id="{717D5519-38B3-77A1-A00C-17833AF4F6AD}"/>
              </a:ext>
            </a:extLst>
          </p:cNvPr>
          <p:cNvSpPr/>
          <p:nvPr/>
        </p:nvSpPr>
        <p:spPr>
          <a:xfrm rot="2369733">
            <a:off x="944880" y="4015216"/>
            <a:ext cx="741680" cy="141776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39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6"/>
          <p:cNvPicPr preferRelativeResize="0"/>
          <p:nvPr/>
        </p:nvPicPr>
        <p:blipFill>
          <a:blip r:embed="rId3"/>
          <a:srcRect l="3347" r="3347"/>
          <a:stretch/>
        </p:blipFill>
        <p:spPr>
          <a:xfrm>
            <a:off x="98474" y="0"/>
            <a:ext cx="12093526" cy="6857999"/>
          </a:xfrm>
          <a:prstGeom prst="rect">
            <a:avLst/>
          </a:prstGeom>
          <a:noFill/>
          <a:ln>
            <a:noFill/>
          </a:ln>
        </p:spPr>
      </p:pic>
      <p:pic>
        <p:nvPicPr>
          <p:cNvPr id="300" name="Google Shape;300;p16"/>
          <p:cNvPicPr preferRelativeResize="0"/>
          <p:nvPr/>
        </p:nvPicPr>
        <p:blipFill rotWithShape="1">
          <a:blip r:embed="rId4">
            <a:alphaModFix/>
          </a:blip>
          <a:srcRect/>
          <a:stretch/>
        </p:blipFill>
        <p:spPr>
          <a:xfrm>
            <a:off x="447235" y="808189"/>
            <a:ext cx="2774267" cy="1000125"/>
          </a:xfrm>
          <a:prstGeom prst="rect">
            <a:avLst/>
          </a:prstGeom>
          <a:noFill/>
          <a:ln>
            <a:noFill/>
          </a:ln>
        </p:spPr>
      </p:pic>
      <p:sp>
        <p:nvSpPr>
          <p:cNvPr id="301" name="Google Shape;301;p16"/>
          <p:cNvSpPr txBox="1"/>
          <p:nvPr/>
        </p:nvSpPr>
        <p:spPr>
          <a:xfrm>
            <a:off x="559776" y="1031252"/>
            <a:ext cx="6431867"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Posterior eye</a:t>
            </a:r>
            <a:endParaRPr dirty="0"/>
          </a:p>
        </p:txBody>
      </p:sp>
      <p:pic>
        <p:nvPicPr>
          <p:cNvPr id="2" name="Google Shape;290;p15">
            <a:extLst>
              <a:ext uri="{FF2B5EF4-FFF2-40B4-BE49-F238E27FC236}">
                <a16:creationId xmlns:a16="http://schemas.microsoft.com/office/drawing/2014/main" id="{F69ACFDB-38D8-5070-3DEB-07BDB4438598}"/>
              </a:ext>
            </a:extLst>
          </p:cNvPr>
          <p:cNvPicPr preferRelativeResize="0"/>
          <p:nvPr/>
        </p:nvPicPr>
        <p:blipFill rotWithShape="1">
          <a:blip r:embed="rId5">
            <a:alphaModFix/>
          </a:blip>
          <a:srcRect l="29684" t="22064" r="19606" b="7077"/>
          <a:stretch/>
        </p:blipFill>
        <p:spPr>
          <a:xfrm>
            <a:off x="10223343" y="4683759"/>
            <a:ext cx="1308257" cy="1254291"/>
          </a:xfrm>
          <a:prstGeom prst="rect">
            <a:avLst/>
          </a:prstGeom>
          <a:noFill/>
          <a:ln>
            <a:noFill/>
          </a:ln>
        </p:spPr>
      </p:pic>
      <p:sp>
        <p:nvSpPr>
          <p:cNvPr id="3" name="Oval 2">
            <a:extLst>
              <a:ext uri="{FF2B5EF4-FFF2-40B4-BE49-F238E27FC236}">
                <a16:creationId xmlns:a16="http://schemas.microsoft.com/office/drawing/2014/main" id="{BE031281-1A2A-150F-DCE9-8D50C1E5E2BC}"/>
              </a:ext>
            </a:extLst>
          </p:cNvPr>
          <p:cNvSpPr/>
          <p:nvPr/>
        </p:nvSpPr>
        <p:spPr>
          <a:xfrm rot="2369733">
            <a:off x="10178776" y="5396480"/>
            <a:ext cx="489759" cy="85172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21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4">
            <a:extLst>
              <a:ext uri="{FF2B5EF4-FFF2-40B4-BE49-F238E27FC236}">
                <a16:creationId xmlns:a16="http://schemas.microsoft.com/office/drawing/2014/main" id="{7A1921CC-0FFE-F6EC-932F-062A7A907A0E}"/>
              </a:ext>
            </a:extLst>
          </p:cNvPr>
          <p:cNvGraphicFramePr>
            <a:graphicFrameLocks noGrp="1"/>
          </p:cNvGraphicFramePr>
          <p:nvPr/>
        </p:nvGraphicFramePr>
        <p:xfrm>
          <a:off x="316613" y="2064209"/>
          <a:ext cx="5779387" cy="3010065"/>
        </p:xfrm>
        <a:graphic>
          <a:graphicData uri="http://schemas.openxmlformats.org/drawingml/2006/table">
            <a:tbl>
              <a:tblPr firstRow="1" firstCol="1" bandRow="1">
                <a:tableStyleId>{3B4B98B0-60AC-42C2-AFA5-B58CD77FA1E5}</a:tableStyleId>
              </a:tblPr>
              <a:tblGrid>
                <a:gridCol w="3853566">
                  <a:extLst>
                    <a:ext uri="{9D8B030D-6E8A-4147-A177-3AD203B41FA5}">
                      <a16:colId xmlns:a16="http://schemas.microsoft.com/office/drawing/2014/main" val="1044286862"/>
                    </a:ext>
                  </a:extLst>
                </a:gridCol>
                <a:gridCol w="1925821">
                  <a:extLst>
                    <a:ext uri="{9D8B030D-6E8A-4147-A177-3AD203B41FA5}">
                      <a16:colId xmlns:a16="http://schemas.microsoft.com/office/drawing/2014/main" val="2895191198"/>
                    </a:ext>
                  </a:extLst>
                </a:gridCol>
              </a:tblGrid>
              <a:tr h="559683">
                <a:tc>
                  <a:txBody>
                    <a:bodyPr/>
                    <a:lstStyle/>
                    <a:p>
                      <a:r>
                        <a:rPr lang="en-US" sz="2400" dirty="0">
                          <a:latin typeface="+mn-lt"/>
                        </a:rPr>
                        <a:t>Body element size(m)</a:t>
                      </a:r>
                    </a:p>
                  </a:txBody>
                  <a:tcPr/>
                </a:tc>
                <a:tc>
                  <a:txBody>
                    <a:bodyPr/>
                    <a:lstStyle/>
                    <a:p>
                      <a:r>
                        <a:rPr lang="en-US" sz="2400" b="0" dirty="0">
                          <a:latin typeface="+mn-lt"/>
                        </a:rPr>
                        <a:t>2e-4</a:t>
                      </a:r>
                    </a:p>
                  </a:txBody>
                  <a:tcPr/>
                </a:tc>
                <a:extLst>
                  <a:ext uri="{0D108BD9-81ED-4DB2-BD59-A6C34878D82A}">
                    <a16:rowId xmlns:a16="http://schemas.microsoft.com/office/drawing/2014/main" val="837384262"/>
                  </a:ext>
                </a:extLst>
              </a:tr>
              <a:tr h="542474">
                <a:tc>
                  <a:txBody>
                    <a:bodyPr/>
                    <a:lstStyle/>
                    <a:p>
                      <a:r>
                        <a:rPr lang="en-US" sz="2400" dirty="0">
                          <a:latin typeface="+mn-lt"/>
                        </a:rPr>
                        <a:t>Pia mater face element size(m)</a:t>
                      </a:r>
                    </a:p>
                  </a:txBody>
                  <a:tcPr/>
                </a:tc>
                <a:tc>
                  <a:txBody>
                    <a:bodyPr/>
                    <a:lstStyle/>
                    <a:p>
                      <a:r>
                        <a:rPr lang="en-US" sz="2400" b="0" dirty="0">
                          <a:latin typeface="+mn-lt"/>
                        </a:rPr>
                        <a:t>4e-4</a:t>
                      </a:r>
                    </a:p>
                  </a:txBody>
                  <a:tcPr/>
                </a:tc>
                <a:extLst>
                  <a:ext uri="{0D108BD9-81ED-4DB2-BD59-A6C34878D82A}">
                    <a16:rowId xmlns:a16="http://schemas.microsoft.com/office/drawing/2014/main" val="269128756"/>
                  </a:ext>
                </a:extLst>
              </a:tr>
              <a:tr h="542474">
                <a:tc>
                  <a:txBody>
                    <a:bodyPr/>
                    <a:lstStyle/>
                    <a:p>
                      <a:r>
                        <a:rPr lang="en-US" sz="2400" dirty="0">
                          <a:latin typeface="+mn-lt"/>
                        </a:rPr>
                        <a:t>Max skewness</a:t>
                      </a:r>
                    </a:p>
                  </a:txBody>
                  <a:tcPr/>
                </a:tc>
                <a:tc>
                  <a:txBody>
                    <a:bodyPr/>
                    <a:lstStyle/>
                    <a:p>
                      <a:r>
                        <a:rPr lang="en-US" sz="2400" b="0" dirty="0">
                          <a:latin typeface="+mn-lt"/>
                        </a:rPr>
                        <a:t>0.8997</a:t>
                      </a:r>
                    </a:p>
                  </a:txBody>
                  <a:tcPr/>
                </a:tc>
                <a:extLst>
                  <a:ext uri="{0D108BD9-81ED-4DB2-BD59-A6C34878D82A}">
                    <a16:rowId xmlns:a16="http://schemas.microsoft.com/office/drawing/2014/main" val="1074718474"/>
                  </a:ext>
                </a:extLst>
              </a:tr>
              <a:tr h="542474">
                <a:tc>
                  <a:txBody>
                    <a:bodyPr/>
                    <a:lstStyle/>
                    <a:p>
                      <a:r>
                        <a:rPr lang="en-US" sz="2400" dirty="0">
                          <a:latin typeface="+mn-lt"/>
                        </a:rPr>
                        <a:t>Min orthogonal quality</a:t>
                      </a:r>
                    </a:p>
                  </a:txBody>
                  <a:tcPr/>
                </a:tc>
                <a:tc>
                  <a:txBody>
                    <a:bodyPr/>
                    <a:lstStyle/>
                    <a:p>
                      <a:r>
                        <a:rPr lang="en-US" sz="2400" b="0" dirty="0">
                          <a:latin typeface="+mn-lt"/>
                        </a:rPr>
                        <a:t>0.10029</a:t>
                      </a:r>
                    </a:p>
                  </a:txBody>
                  <a:tcPr/>
                </a:tc>
                <a:extLst>
                  <a:ext uri="{0D108BD9-81ED-4DB2-BD59-A6C34878D82A}">
                    <a16:rowId xmlns:a16="http://schemas.microsoft.com/office/drawing/2014/main" val="1755235877"/>
                  </a:ext>
                </a:extLst>
              </a:tr>
              <a:tr h="542474">
                <a:tc>
                  <a:txBody>
                    <a:bodyPr/>
                    <a:lstStyle/>
                    <a:p>
                      <a:r>
                        <a:rPr lang="en-US" sz="2400" dirty="0">
                          <a:latin typeface="+mn-lt"/>
                        </a:rPr>
                        <a:t>Max aspect ratio</a:t>
                      </a:r>
                    </a:p>
                  </a:txBody>
                  <a:tcPr/>
                </a:tc>
                <a:tc>
                  <a:txBody>
                    <a:bodyPr/>
                    <a:lstStyle/>
                    <a:p>
                      <a:r>
                        <a:rPr lang="en-US" sz="2400" b="0" dirty="0">
                          <a:latin typeface="+mn-lt"/>
                        </a:rPr>
                        <a:t>8.95</a:t>
                      </a:r>
                    </a:p>
                  </a:txBody>
                  <a:tcPr/>
                </a:tc>
                <a:extLst>
                  <a:ext uri="{0D108BD9-81ED-4DB2-BD59-A6C34878D82A}">
                    <a16:rowId xmlns:a16="http://schemas.microsoft.com/office/drawing/2014/main" val="4136966707"/>
                  </a:ext>
                </a:extLst>
              </a:tr>
            </a:tbl>
          </a:graphicData>
        </a:graphic>
      </p:graphicFrame>
      <p:pic>
        <p:nvPicPr>
          <p:cNvPr id="14" name="Picture 13">
            <a:extLst>
              <a:ext uri="{FF2B5EF4-FFF2-40B4-BE49-F238E27FC236}">
                <a16:creationId xmlns:a16="http://schemas.microsoft.com/office/drawing/2014/main" id="{3D440BC5-B129-52EC-19F7-9D00BDF088A7}"/>
              </a:ext>
            </a:extLst>
          </p:cNvPr>
          <p:cNvPicPr>
            <a:picLocks noChangeAspect="1"/>
          </p:cNvPicPr>
          <p:nvPr/>
        </p:nvPicPr>
        <p:blipFill>
          <a:blip r:embed="rId2"/>
          <a:stretch>
            <a:fillRect/>
          </a:stretch>
        </p:blipFill>
        <p:spPr>
          <a:xfrm>
            <a:off x="6412614" y="-1"/>
            <a:ext cx="6299200" cy="6858000"/>
          </a:xfrm>
          <a:prstGeom prst="rect">
            <a:avLst/>
          </a:prstGeom>
        </p:spPr>
      </p:pic>
      <p:pic>
        <p:nvPicPr>
          <p:cNvPr id="2" name="Picture 1">
            <a:extLst>
              <a:ext uri="{FF2B5EF4-FFF2-40B4-BE49-F238E27FC236}">
                <a16:creationId xmlns:a16="http://schemas.microsoft.com/office/drawing/2014/main" id="{7A85686F-A3D5-B7D7-566B-F76163F35FFD}"/>
              </a:ext>
            </a:extLst>
          </p:cNvPr>
          <p:cNvPicPr>
            <a:picLocks noChangeAspect="1"/>
          </p:cNvPicPr>
          <p:nvPr/>
        </p:nvPicPr>
        <p:blipFill>
          <a:blip r:embed="rId3"/>
          <a:stretch>
            <a:fillRect/>
          </a:stretch>
        </p:blipFill>
        <p:spPr>
          <a:xfrm>
            <a:off x="3799731" y="-1"/>
            <a:ext cx="3630305" cy="1000125"/>
          </a:xfrm>
          <a:prstGeom prst="rect">
            <a:avLst/>
          </a:prstGeom>
        </p:spPr>
      </p:pic>
      <p:sp>
        <p:nvSpPr>
          <p:cNvPr id="3" name="TextBox 2">
            <a:extLst>
              <a:ext uri="{FF2B5EF4-FFF2-40B4-BE49-F238E27FC236}">
                <a16:creationId xmlns:a16="http://schemas.microsoft.com/office/drawing/2014/main" id="{4AF163E2-BA01-FF14-CA18-9FF66A8CFEDE}"/>
              </a:ext>
            </a:extLst>
          </p:cNvPr>
          <p:cNvSpPr txBox="1"/>
          <p:nvPr/>
        </p:nvSpPr>
        <p:spPr>
          <a:xfrm>
            <a:off x="4605768" y="253051"/>
            <a:ext cx="2347236" cy="1027974"/>
          </a:xfrm>
          <a:prstGeom prst="rect">
            <a:avLst/>
          </a:prstGeom>
          <a:noFill/>
        </p:spPr>
        <p:txBody>
          <a:bodyPr wrap="square" rtlCol="0">
            <a:spAutoFit/>
          </a:bodyPr>
          <a:lstStyle/>
          <a:p>
            <a:pPr algn="ctr">
              <a:lnSpc>
                <a:spcPct val="90000"/>
              </a:lnSpc>
              <a:spcBef>
                <a:spcPct val="0"/>
              </a:spcBef>
            </a:pPr>
            <a:r>
              <a:rPr lang="en-US" sz="3200" b="1" dirty="0">
                <a:latin typeface="Bahnschrift" panose="020B0502040204020203" pitchFamily="34" charset="0"/>
              </a:rPr>
              <a:t>Meshing</a:t>
            </a:r>
          </a:p>
          <a:p>
            <a:endParaRPr lang="en-US" sz="3200" b="1" dirty="0">
              <a:latin typeface="Bahnschrift" panose="020B0502040204020203" pitchFamily="34" charset="0"/>
            </a:endParaRPr>
          </a:p>
        </p:txBody>
      </p:sp>
    </p:spTree>
    <p:extLst>
      <p:ext uri="{BB962C8B-B14F-4D97-AF65-F5344CB8AC3E}">
        <p14:creationId xmlns:p14="http://schemas.microsoft.com/office/powerpoint/2010/main" val="1259112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5686F-A3D5-B7D7-566B-F76163F35FFD}"/>
              </a:ext>
            </a:extLst>
          </p:cNvPr>
          <p:cNvPicPr>
            <a:picLocks noChangeAspect="1"/>
          </p:cNvPicPr>
          <p:nvPr/>
        </p:nvPicPr>
        <p:blipFill>
          <a:blip r:embed="rId2"/>
          <a:stretch>
            <a:fillRect/>
          </a:stretch>
        </p:blipFill>
        <p:spPr>
          <a:xfrm>
            <a:off x="2542032" y="193456"/>
            <a:ext cx="7260336" cy="1000125"/>
          </a:xfrm>
          <a:prstGeom prst="rect">
            <a:avLst/>
          </a:prstGeom>
        </p:spPr>
      </p:pic>
      <p:sp>
        <p:nvSpPr>
          <p:cNvPr id="3" name="TextBox 2">
            <a:extLst>
              <a:ext uri="{FF2B5EF4-FFF2-40B4-BE49-F238E27FC236}">
                <a16:creationId xmlns:a16="http://schemas.microsoft.com/office/drawing/2014/main" id="{4AF163E2-BA01-FF14-CA18-9FF66A8CFEDE}"/>
              </a:ext>
            </a:extLst>
          </p:cNvPr>
          <p:cNvSpPr txBox="1"/>
          <p:nvPr/>
        </p:nvSpPr>
        <p:spPr>
          <a:xfrm>
            <a:off x="1677243" y="193456"/>
            <a:ext cx="8814816" cy="1415772"/>
          </a:xfrm>
          <a:prstGeom prst="rect">
            <a:avLst/>
          </a:prstGeom>
          <a:noFill/>
        </p:spPr>
        <p:txBody>
          <a:bodyPr wrap="square" rtlCol="0">
            <a:spAutoFit/>
          </a:bodyPr>
          <a:lstStyle/>
          <a:p>
            <a:pPr algn="ctr">
              <a:lnSpc>
                <a:spcPct val="90000"/>
              </a:lnSpc>
              <a:spcBef>
                <a:spcPct val="0"/>
              </a:spcBef>
            </a:pPr>
            <a:r>
              <a:rPr lang="en-US" sz="3000" dirty="0">
                <a:latin typeface="Arial Rounded MT Bold" panose="020F0704030504030204" pitchFamily="34" charset="0"/>
              </a:rPr>
              <a:t>Assigning material properties</a:t>
            </a:r>
          </a:p>
          <a:p>
            <a:pPr algn="ctr">
              <a:lnSpc>
                <a:spcPct val="90000"/>
              </a:lnSpc>
              <a:spcBef>
                <a:spcPct val="0"/>
              </a:spcBef>
            </a:pPr>
            <a:r>
              <a:rPr lang="en-US" sz="3000" dirty="0">
                <a:latin typeface="Arial Rounded MT Bold" panose="020F0704030504030204" pitchFamily="34" charset="0"/>
              </a:rPr>
              <a:t>(Posterior model)</a:t>
            </a:r>
          </a:p>
          <a:p>
            <a:endParaRPr lang="en-US" sz="3200" dirty="0"/>
          </a:p>
        </p:txBody>
      </p:sp>
      <p:graphicFrame>
        <p:nvGraphicFramePr>
          <p:cNvPr id="4" name="Table 4">
            <a:extLst>
              <a:ext uri="{FF2B5EF4-FFF2-40B4-BE49-F238E27FC236}">
                <a16:creationId xmlns:a16="http://schemas.microsoft.com/office/drawing/2014/main" id="{6189C102-7888-7EF6-5AF4-4CE05D369EAF}"/>
              </a:ext>
            </a:extLst>
          </p:cNvPr>
          <p:cNvGraphicFramePr>
            <a:graphicFrameLocks noGrp="1"/>
          </p:cNvGraphicFramePr>
          <p:nvPr/>
        </p:nvGraphicFramePr>
        <p:xfrm>
          <a:off x="1110574" y="1609228"/>
          <a:ext cx="9970851" cy="3620979"/>
        </p:xfrm>
        <a:graphic>
          <a:graphicData uri="http://schemas.openxmlformats.org/drawingml/2006/table">
            <a:tbl>
              <a:tblPr firstRow="1" firstCol="1" bandRow="1">
                <a:tableStyleId>{3B4B98B0-60AC-42C2-AFA5-B58CD77FA1E5}</a:tableStyleId>
              </a:tblPr>
              <a:tblGrid>
                <a:gridCol w="3323617">
                  <a:extLst>
                    <a:ext uri="{9D8B030D-6E8A-4147-A177-3AD203B41FA5}">
                      <a16:colId xmlns:a16="http://schemas.microsoft.com/office/drawing/2014/main" val="2235205405"/>
                    </a:ext>
                  </a:extLst>
                </a:gridCol>
                <a:gridCol w="3323617">
                  <a:extLst>
                    <a:ext uri="{9D8B030D-6E8A-4147-A177-3AD203B41FA5}">
                      <a16:colId xmlns:a16="http://schemas.microsoft.com/office/drawing/2014/main" val="967969050"/>
                    </a:ext>
                  </a:extLst>
                </a:gridCol>
                <a:gridCol w="3323617">
                  <a:extLst>
                    <a:ext uri="{9D8B030D-6E8A-4147-A177-3AD203B41FA5}">
                      <a16:colId xmlns:a16="http://schemas.microsoft.com/office/drawing/2014/main" val="4237765141"/>
                    </a:ext>
                  </a:extLst>
                </a:gridCol>
              </a:tblGrid>
              <a:tr h="895065">
                <a:tc>
                  <a:txBody>
                    <a:bodyPr/>
                    <a:lstStyle/>
                    <a:p>
                      <a:r>
                        <a:rPr lang="en-US" sz="2400" dirty="0">
                          <a:latin typeface="+mn-lt"/>
                        </a:rPr>
                        <a:t>Eye structure</a:t>
                      </a:r>
                    </a:p>
                  </a:txBody>
                  <a:tcPr/>
                </a:tc>
                <a:tc>
                  <a:txBody>
                    <a:bodyPr/>
                    <a:lstStyle/>
                    <a:p>
                      <a:r>
                        <a:rPr lang="en-US" sz="2400" b="1" kern="1200" dirty="0">
                          <a:solidFill>
                            <a:schemeClr val="tx1"/>
                          </a:solidFill>
                          <a:effectLst/>
                          <a:latin typeface="+mn-lt"/>
                          <a:ea typeface="+mn-ea"/>
                          <a:cs typeface="+mn-cs"/>
                        </a:rPr>
                        <a:t>Young’s modulus(MPa)</a:t>
                      </a:r>
                      <a:endParaRPr lang="en-US" sz="2400" dirty="0">
                        <a:latin typeface="+mn-lt"/>
                      </a:endParaRPr>
                    </a:p>
                  </a:txBody>
                  <a:tcPr/>
                </a:tc>
                <a:tc>
                  <a:txBody>
                    <a:bodyPr/>
                    <a:lstStyle/>
                    <a:p>
                      <a:r>
                        <a:rPr lang="en-US" sz="2400" dirty="0">
                          <a:latin typeface="+mn-lt"/>
                        </a:rPr>
                        <a:t>Poisson ratio</a:t>
                      </a:r>
                    </a:p>
                  </a:txBody>
                  <a:tcPr/>
                </a:tc>
                <a:extLst>
                  <a:ext uri="{0D108BD9-81ED-4DB2-BD59-A6C34878D82A}">
                    <a16:rowId xmlns:a16="http://schemas.microsoft.com/office/drawing/2014/main" val="837384262"/>
                  </a:ext>
                </a:extLst>
              </a:tr>
              <a:tr h="518569">
                <a:tc>
                  <a:txBody>
                    <a:bodyPr/>
                    <a:lstStyle/>
                    <a:p>
                      <a:r>
                        <a:rPr lang="en-US" sz="2400" dirty="0">
                          <a:latin typeface="+mn-lt"/>
                        </a:rPr>
                        <a:t>LC</a:t>
                      </a:r>
                    </a:p>
                  </a:txBody>
                  <a:tcPr/>
                </a:tc>
                <a:tc>
                  <a:txBody>
                    <a:bodyPr/>
                    <a:lstStyle/>
                    <a:p>
                      <a:r>
                        <a:rPr lang="en-US" sz="2400" dirty="0">
                          <a:latin typeface="+mn-lt"/>
                        </a:rPr>
                        <a:t>0.3[3]</a:t>
                      </a:r>
                    </a:p>
                  </a:txBody>
                  <a:tcPr/>
                </a:tc>
                <a:tc>
                  <a:txBody>
                    <a:bodyPr/>
                    <a:lstStyle/>
                    <a:p>
                      <a:r>
                        <a:rPr lang="en-US" sz="2400" dirty="0">
                          <a:latin typeface="+mn-lt"/>
                        </a:rPr>
                        <a:t>0.49[3]</a:t>
                      </a:r>
                    </a:p>
                  </a:txBody>
                  <a:tcPr/>
                </a:tc>
                <a:extLst>
                  <a:ext uri="{0D108BD9-81ED-4DB2-BD59-A6C34878D82A}">
                    <a16:rowId xmlns:a16="http://schemas.microsoft.com/office/drawing/2014/main" val="269128756"/>
                  </a:ext>
                </a:extLst>
              </a:tr>
              <a:tr h="518569">
                <a:tc>
                  <a:txBody>
                    <a:bodyPr/>
                    <a:lstStyle/>
                    <a:p>
                      <a:r>
                        <a:rPr lang="en-US" sz="2400" dirty="0">
                          <a:latin typeface="+mn-lt"/>
                        </a:rPr>
                        <a:t>PLNT</a:t>
                      </a:r>
                    </a:p>
                  </a:txBody>
                  <a:tcPr/>
                </a:tc>
                <a:tc>
                  <a:txBody>
                    <a:bodyPr/>
                    <a:lstStyle/>
                    <a:p>
                      <a:r>
                        <a:rPr lang="en-US" sz="2400" dirty="0">
                          <a:latin typeface="+mn-lt"/>
                        </a:rPr>
                        <a:t>0.03[3]</a:t>
                      </a:r>
                    </a:p>
                  </a:txBody>
                  <a:tcPr/>
                </a:tc>
                <a:tc>
                  <a:txBody>
                    <a:bodyPr/>
                    <a:lstStyle/>
                    <a:p>
                      <a:r>
                        <a:rPr lang="en-US" sz="2400" dirty="0">
                          <a:latin typeface="+mn-lt"/>
                        </a:rPr>
                        <a:t>0.47[7,8]</a:t>
                      </a:r>
                    </a:p>
                  </a:txBody>
                  <a:tcPr/>
                </a:tc>
                <a:extLst>
                  <a:ext uri="{0D108BD9-81ED-4DB2-BD59-A6C34878D82A}">
                    <a16:rowId xmlns:a16="http://schemas.microsoft.com/office/drawing/2014/main" val="3140909945"/>
                  </a:ext>
                </a:extLst>
              </a:tr>
              <a:tr h="518569">
                <a:tc>
                  <a:txBody>
                    <a:bodyPr/>
                    <a:lstStyle/>
                    <a:p>
                      <a:r>
                        <a:rPr lang="en-US" sz="2400" dirty="0">
                          <a:latin typeface="+mn-lt"/>
                        </a:rPr>
                        <a:t>Pia matter</a:t>
                      </a:r>
                    </a:p>
                  </a:txBody>
                  <a:tcPr/>
                </a:tc>
                <a:tc>
                  <a:txBody>
                    <a:bodyPr/>
                    <a:lstStyle/>
                    <a:p>
                      <a:r>
                        <a:rPr lang="en-US" sz="2400" dirty="0">
                          <a:latin typeface="+mn-lt"/>
                        </a:rPr>
                        <a:t>3[3]</a:t>
                      </a:r>
                    </a:p>
                  </a:txBody>
                  <a:tcPr/>
                </a:tc>
                <a:tc>
                  <a:txBody>
                    <a:bodyPr/>
                    <a:lstStyle/>
                    <a:p>
                      <a:r>
                        <a:rPr lang="en-US" sz="2400" dirty="0">
                          <a:latin typeface="+mn-lt"/>
                        </a:rPr>
                        <a:t>0.49[3]</a:t>
                      </a:r>
                    </a:p>
                  </a:txBody>
                  <a:tcPr/>
                </a:tc>
                <a:extLst>
                  <a:ext uri="{0D108BD9-81ED-4DB2-BD59-A6C34878D82A}">
                    <a16:rowId xmlns:a16="http://schemas.microsoft.com/office/drawing/2014/main" val="3907792819"/>
                  </a:ext>
                </a:extLst>
              </a:tr>
              <a:tr h="651638">
                <a:tc>
                  <a:txBody>
                    <a:bodyPr/>
                    <a:lstStyle/>
                    <a:p>
                      <a:r>
                        <a:rPr lang="en-US" sz="2400" dirty="0">
                          <a:latin typeface="+mn-lt"/>
                        </a:rPr>
                        <a:t>Dura mater</a:t>
                      </a:r>
                    </a:p>
                  </a:txBody>
                  <a:tcPr/>
                </a:tc>
                <a:tc>
                  <a:txBody>
                    <a:bodyPr/>
                    <a:lstStyle/>
                    <a:p>
                      <a:r>
                        <a:rPr lang="en-US" sz="2400" dirty="0">
                          <a:latin typeface="+mn-lt"/>
                        </a:rPr>
                        <a:t>9[3]</a:t>
                      </a:r>
                    </a:p>
                  </a:txBody>
                  <a:tcPr/>
                </a:tc>
                <a:tc>
                  <a:txBody>
                    <a:bodyPr/>
                    <a:lstStyle/>
                    <a:p>
                      <a:r>
                        <a:rPr lang="en-US" sz="2400" dirty="0">
                          <a:latin typeface="+mn-lt"/>
                        </a:rPr>
                        <a:t>0.49[3]</a:t>
                      </a:r>
                    </a:p>
                  </a:txBody>
                  <a:tcPr/>
                </a:tc>
                <a:extLst>
                  <a:ext uri="{0D108BD9-81ED-4DB2-BD59-A6C34878D82A}">
                    <a16:rowId xmlns:a16="http://schemas.microsoft.com/office/drawing/2014/main" val="2907987047"/>
                  </a:ext>
                </a:extLst>
              </a:tr>
              <a:tr h="518569">
                <a:tc>
                  <a:txBody>
                    <a:bodyPr/>
                    <a:lstStyle/>
                    <a:p>
                      <a:r>
                        <a:rPr lang="en-US" sz="2400" dirty="0">
                          <a:latin typeface="+mn-lt"/>
                        </a:rPr>
                        <a:t>Vessel </a:t>
                      </a:r>
                    </a:p>
                  </a:txBody>
                  <a:tcPr/>
                </a:tc>
                <a:tc>
                  <a:txBody>
                    <a:bodyPr/>
                    <a:lstStyle/>
                    <a:p>
                      <a:r>
                        <a:rPr lang="en-US" sz="2400" dirty="0">
                          <a:latin typeface="+mn-lt"/>
                        </a:rPr>
                        <a:t>5[3]</a:t>
                      </a:r>
                    </a:p>
                  </a:txBody>
                  <a:tcPr/>
                </a:tc>
                <a:tc>
                  <a:txBody>
                    <a:bodyPr/>
                    <a:lstStyle/>
                    <a:p>
                      <a:r>
                        <a:rPr lang="en-US" sz="2400" dirty="0">
                          <a:latin typeface="+mn-lt"/>
                        </a:rPr>
                        <a:t>0.49[3]</a:t>
                      </a:r>
                    </a:p>
                  </a:txBody>
                  <a:tcPr/>
                </a:tc>
                <a:extLst>
                  <a:ext uri="{0D108BD9-81ED-4DB2-BD59-A6C34878D82A}">
                    <a16:rowId xmlns:a16="http://schemas.microsoft.com/office/drawing/2014/main" val="3781298587"/>
                  </a:ext>
                </a:extLst>
              </a:tr>
            </a:tbl>
          </a:graphicData>
        </a:graphic>
      </p:graphicFrame>
    </p:spTree>
    <p:extLst>
      <p:ext uri="{BB962C8B-B14F-4D97-AF65-F5344CB8AC3E}">
        <p14:creationId xmlns:p14="http://schemas.microsoft.com/office/powerpoint/2010/main" val="3766967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42D70-BAF1-9A2B-3768-16DBC75CE621}"/>
              </a:ext>
            </a:extLst>
          </p:cNvPr>
          <p:cNvPicPr>
            <a:picLocks noChangeAspect="1"/>
          </p:cNvPicPr>
          <p:nvPr/>
        </p:nvPicPr>
        <p:blipFill rotWithShape="1">
          <a:blip r:embed="rId3"/>
          <a:srcRect l="19274" t="19883"/>
          <a:stretch/>
        </p:blipFill>
        <p:spPr>
          <a:xfrm>
            <a:off x="1371917" y="1109134"/>
            <a:ext cx="10049995" cy="5685292"/>
          </a:xfrm>
          <a:prstGeom prst="rect">
            <a:avLst/>
          </a:prstGeom>
        </p:spPr>
      </p:pic>
      <p:sp>
        <p:nvSpPr>
          <p:cNvPr id="7" name="TextBox 6">
            <a:extLst>
              <a:ext uri="{FF2B5EF4-FFF2-40B4-BE49-F238E27FC236}">
                <a16:creationId xmlns:a16="http://schemas.microsoft.com/office/drawing/2014/main" id="{D784FF70-DA0B-D1F5-8A88-2E12CCD479F3}"/>
              </a:ext>
            </a:extLst>
          </p:cNvPr>
          <p:cNvSpPr txBox="1"/>
          <p:nvPr/>
        </p:nvSpPr>
        <p:spPr>
          <a:xfrm>
            <a:off x="0" y="3303577"/>
            <a:ext cx="4775200" cy="1015663"/>
          </a:xfrm>
          <a:prstGeom prst="rect">
            <a:avLst/>
          </a:prstGeom>
          <a:solidFill>
            <a:srgbClr val="BFCDF1"/>
          </a:solidFill>
        </p:spPr>
        <p:txBody>
          <a:bodyPr wrap="square" rtlCol="0">
            <a:spAutoFit/>
          </a:bodyPr>
          <a:lstStyle/>
          <a:p>
            <a:pPr marL="285750" indent="-285750">
              <a:buFont typeface="Arial" panose="020B0604020202020204" pitchFamily="34" charset="0"/>
              <a:buChar char="•"/>
            </a:pPr>
            <a:r>
              <a:rPr lang="en-US" sz="3000" dirty="0">
                <a:latin typeface="Arial Rounded MT Bold" panose="020F0704030504030204" pitchFamily="34" charset="0"/>
              </a:rPr>
              <a:t>Three Displacements</a:t>
            </a:r>
          </a:p>
          <a:p>
            <a:pPr marL="285750" indent="-285750">
              <a:buFont typeface="Arial" panose="020B0604020202020204" pitchFamily="34" charset="0"/>
              <a:buChar char="•"/>
            </a:pPr>
            <a:r>
              <a:rPr lang="en-US" sz="3000" dirty="0">
                <a:latin typeface="Arial Rounded MT Bold" panose="020F0704030504030204" pitchFamily="34" charset="0"/>
              </a:rPr>
              <a:t>Three pressures</a:t>
            </a:r>
          </a:p>
        </p:txBody>
      </p:sp>
      <p:pic>
        <p:nvPicPr>
          <p:cNvPr id="3" name="Picture 2">
            <a:extLst>
              <a:ext uri="{FF2B5EF4-FFF2-40B4-BE49-F238E27FC236}">
                <a16:creationId xmlns:a16="http://schemas.microsoft.com/office/drawing/2014/main" id="{620C529F-830E-5E7E-1557-C51510997A77}"/>
              </a:ext>
            </a:extLst>
          </p:cNvPr>
          <p:cNvPicPr>
            <a:picLocks noChangeAspect="1"/>
          </p:cNvPicPr>
          <p:nvPr/>
        </p:nvPicPr>
        <p:blipFill>
          <a:blip r:embed="rId4"/>
          <a:stretch>
            <a:fillRect/>
          </a:stretch>
        </p:blipFill>
        <p:spPr>
          <a:xfrm>
            <a:off x="2931998" y="45435"/>
            <a:ext cx="6328003" cy="1000125"/>
          </a:xfrm>
          <a:prstGeom prst="rect">
            <a:avLst/>
          </a:prstGeom>
        </p:spPr>
      </p:pic>
      <p:sp>
        <p:nvSpPr>
          <p:cNvPr id="4" name="TextBox 3">
            <a:extLst>
              <a:ext uri="{FF2B5EF4-FFF2-40B4-BE49-F238E27FC236}">
                <a16:creationId xmlns:a16="http://schemas.microsoft.com/office/drawing/2014/main" id="{25472BBD-2D9E-629A-22CA-5769D398BC1B}"/>
              </a:ext>
            </a:extLst>
          </p:cNvPr>
          <p:cNvSpPr txBox="1"/>
          <p:nvPr/>
        </p:nvSpPr>
        <p:spPr>
          <a:xfrm>
            <a:off x="3361745" y="159495"/>
            <a:ext cx="5630141" cy="1415772"/>
          </a:xfrm>
          <a:prstGeom prst="rect">
            <a:avLst/>
          </a:prstGeom>
          <a:noFill/>
        </p:spPr>
        <p:txBody>
          <a:bodyPr wrap="square" rtlCol="0">
            <a:spAutoFit/>
          </a:bodyPr>
          <a:lstStyle/>
          <a:p>
            <a:pPr algn="ctr">
              <a:lnSpc>
                <a:spcPct val="90000"/>
              </a:lnSpc>
              <a:spcBef>
                <a:spcPct val="0"/>
              </a:spcBef>
            </a:pPr>
            <a:r>
              <a:rPr lang="en-US" sz="3000" dirty="0">
                <a:latin typeface="Arial Rounded MT Bold" panose="020F0704030504030204" pitchFamily="34" charset="0"/>
              </a:rPr>
              <a:t>Boundary Conditions &amp; Loading Conditions</a:t>
            </a:r>
          </a:p>
          <a:p>
            <a:endParaRPr lang="en-US" sz="3200" dirty="0"/>
          </a:p>
        </p:txBody>
      </p:sp>
    </p:spTree>
    <p:custDataLst>
      <p:tags r:id="rId1"/>
    </p:custDataLst>
    <p:extLst>
      <p:ext uri="{BB962C8B-B14F-4D97-AF65-F5344CB8AC3E}">
        <p14:creationId xmlns:p14="http://schemas.microsoft.com/office/powerpoint/2010/main" val="244392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741FD0-3E42-9E56-8E12-C1AC1F877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11" y="1391054"/>
            <a:ext cx="5980737" cy="4639445"/>
          </a:xfrm>
          <a:prstGeom prst="rect">
            <a:avLst/>
          </a:prstGeom>
        </p:spPr>
      </p:pic>
      <p:pic>
        <p:nvPicPr>
          <p:cNvPr id="13" name="Picture 12">
            <a:extLst>
              <a:ext uri="{FF2B5EF4-FFF2-40B4-BE49-F238E27FC236}">
                <a16:creationId xmlns:a16="http://schemas.microsoft.com/office/drawing/2014/main" id="{42DD0BB0-C01E-984C-22EA-DAD62A57D96A}"/>
              </a:ext>
            </a:extLst>
          </p:cNvPr>
          <p:cNvPicPr>
            <a:picLocks noChangeAspect="1"/>
          </p:cNvPicPr>
          <p:nvPr/>
        </p:nvPicPr>
        <p:blipFill rotWithShape="1">
          <a:blip r:embed="rId3">
            <a:extLst>
              <a:ext uri="{28A0092B-C50C-407E-A947-70E740481C1C}">
                <a14:useLocalDpi xmlns:a14="http://schemas.microsoft.com/office/drawing/2010/main" val="0"/>
              </a:ext>
            </a:extLst>
          </a:blip>
          <a:srcRect l="28483" t="29078" r="24123" b="4397"/>
          <a:stretch/>
        </p:blipFill>
        <p:spPr>
          <a:xfrm>
            <a:off x="6147648" y="1391054"/>
            <a:ext cx="5778230" cy="4639445"/>
          </a:xfrm>
          <a:prstGeom prst="rect">
            <a:avLst/>
          </a:prstGeom>
        </p:spPr>
      </p:pic>
      <p:sp>
        <p:nvSpPr>
          <p:cNvPr id="5" name="TextBox 4">
            <a:extLst>
              <a:ext uri="{FF2B5EF4-FFF2-40B4-BE49-F238E27FC236}">
                <a16:creationId xmlns:a16="http://schemas.microsoft.com/office/drawing/2014/main" id="{51E9BA8E-7443-C893-6F5C-2D976372BDA8}"/>
              </a:ext>
            </a:extLst>
          </p:cNvPr>
          <p:cNvSpPr txBox="1"/>
          <p:nvPr/>
        </p:nvSpPr>
        <p:spPr>
          <a:xfrm>
            <a:off x="266122" y="6102441"/>
            <a:ext cx="5529098" cy="400110"/>
          </a:xfrm>
          <a:prstGeom prst="rect">
            <a:avLst/>
          </a:prstGeom>
          <a:noFill/>
        </p:spPr>
        <p:txBody>
          <a:bodyPr wrap="square" rtlCol="0">
            <a:spAutoFit/>
          </a:bodyPr>
          <a:lstStyle/>
          <a:p>
            <a:pPr algn="ctr"/>
            <a:r>
              <a:rPr lang="en-US" sz="2000" dirty="0">
                <a:latin typeface="Arial Rounded MT Bold" panose="020F0704030504030204" pitchFamily="34" charset="0"/>
              </a:rPr>
              <a:t>Total deformation of normal eye</a:t>
            </a:r>
          </a:p>
        </p:txBody>
      </p:sp>
      <p:sp>
        <p:nvSpPr>
          <p:cNvPr id="6" name="TextBox 5">
            <a:extLst>
              <a:ext uri="{FF2B5EF4-FFF2-40B4-BE49-F238E27FC236}">
                <a16:creationId xmlns:a16="http://schemas.microsoft.com/office/drawing/2014/main" id="{FAC4D868-1215-AF52-F038-40925649E7A5}"/>
              </a:ext>
            </a:extLst>
          </p:cNvPr>
          <p:cNvSpPr txBox="1"/>
          <p:nvPr/>
        </p:nvSpPr>
        <p:spPr>
          <a:xfrm rot="10800000" flipV="1">
            <a:off x="5876348" y="6133218"/>
            <a:ext cx="6507866" cy="400110"/>
          </a:xfrm>
          <a:prstGeom prst="rect">
            <a:avLst/>
          </a:prstGeom>
          <a:noFill/>
        </p:spPr>
        <p:txBody>
          <a:bodyPr wrap="square" rtlCol="0">
            <a:spAutoFit/>
          </a:bodyPr>
          <a:lstStyle/>
          <a:p>
            <a:pPr algn="ctr"/>
            <a:r>
              <a:rPr lang="en-US" sz="2000" dirty="0">
                <a:latin typeface="Arial Rounded MT Bold" panose="020F0704030504030204" pitchFamily="34" charset="0"/>
              </a:rPr>
              <a:t>Total deformation of glaucomatous eye</a:t>
            </a:r>
          </a:p>
        </p:txBody>
      </p:sp>
      <p:pic>
        <p:nvPicPr>
          <p:cNvPr id="15" name="Picture 14">
            <a:extLst>
              <a:ext uri="{FF2B5EF4-FFF2-40B4-BE49-F238E27FC236}">
                <a16:creationId xmlns:a16="http://schemas.microsoft.com/office/drawing/2014/main" id="{F666FA7A-0D54-F6D3-ACD0-37AF7237E67F}"/>
              </a:ext>
            </a:extLst>
          </p:cNvPr>
          <p:cNvPicPr>
            <a:picLocks noChangeAspect="1"/>
          </p:cNvPicPr>
          <p:nvPr/>
        </p:nvPicPr>
        <p:blipFill>
          <a:blip r:embed="rId4"/>
          <a:stretch>
            <a:fillRect/>
          </a:stretch>
        </p:blipFill>
        <p:spPr>
          <a:xfrm>
            <a:off x="266122" y="2143280"/>
            <a:ext cx="1128032" cy="2088190"/>
          </a:xfrm>
          <a:prstGeom prst="rect">
            <a:avLst/>
          </a:prstGeom>
        </p:spPr>
      </p:pic>
      <p:pic>
        <p:nvPicPr>
          <p:cNvPr id="10" name="Google Shape;434;p31">
            <a:extLst>
              <a:ext uri="{FF2B5EF4-FFF2-40B4-BE49-F238E27FC236}">
                <a16:creationId xmlns:a16="http://schemas.microsoft.com/office/drawing/2014/main" id="{F9BA3193-BBA7-7927-ED25-A5676B56A745}"/>
              </a:ext>
            </a:extLst>
          </p:cNvPr>
          <p:cNvPicPr preferRelativeResize="0"/>
          <p:nvPr/>
        </p:nvPicPr>
        <p:blipFill rotWithShape="1">
          <a:blip r:embed="rId5">
            <a:alphaModFix/>
          </a:blip>
          <a:srcRect/>
          <a:stretch/>
        </p:blipFill>
        <p:spPr>
          <a:xfrm>
            <a:off x="4332495" y="88154"/>
            <a:ext cx="3630305" cy="1000125"/>
          </a:xfrm>
          <a:prstGeom prst="rect">
            <a:avLst/>
          </a:prstGeom>
          <a:noFill/>
          <a:ln>
            <a:noFill/>
          </a:ln>
        </p:spPr>
      </p:pic>
      <p:sp>
        <p:nvSpPr>
          <p:cNvPr id="11" name="Google Shape;435;p31">
            <a:extLst>
              <a:ext uri="{FF2B5EF4-FFF2-40B4-BE49-F238E27FC236}">
                <a16:creationId xmlns:a16="http://schemas.microsoft.com/office/drawing/2014/main" id="{D9B73A57-9592-7903-EE78-1506ADF27C6F}"/>
              </a:ext>
            </a:extLst>
          </p:cNvPr>
          <p:cNvSpPr txBox="1"/>
          <p:nvPr/>
        </p:nvSpPr>
        <p:spPr>
          <a:xfrm>
            <a:off x="4363055" y="147530"/>
            <a:ext cx="3530267" cy="9232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Results of posterior eye</a:t>
            </a:r>
            <a:endParaRPr dirty="0"/>
          </a:p>
        </p:txBody>
      </p:sp>
      <p:pic>
        <p:nvPicPr>
          <p:cNvPr id="14" name="Picture 13">
            <a:extLst>
              <a:ext uri="{FF2B5EF4-FFF2-40B4-BE49-F238E27FC236}">
                <a16:creationId xmlns:a16="http://schemas.microsoft.com/office/drawing/2014/main" id="{7CB56CAC-47D6-54B0-1E97-BE816C0FC029}"/>
              </a:ext>
            </a:extLst>
          </p:cNvPr>
          <p:cNvPicPr>
            <a:picLocks noChangeAspect="1"/>
          </p:cNvPicPr>
          <p:nvPr/>
        </p:nvPicPr>
        <p:blipFill>
          <a:blip r:embed="rId6"/>
          <a:stretch>
            <a:fillRect/>
          </a:stretch>
        </p:blipFill>
        <p:spPr>
          <a:xfrm>
            <a:off x="6246859" y="2143280"/>
            <a:ext cx="1093471" cy="1960438"/>
          </a:xfrm>
          <a:prstGeom prst="rect">
            <a:avLst/>
          </a:prstGeom>
        </p:spPr>
      </p:pic>
    </p:spTree>
    <p:extLst>
      <p:ext uri="{BB962C8B-B14F-4D97-AF65-F5344CB8AC3E}">
        <p14:creationId xmlns:p14="http://schemas.microsoft.com/office/powerpoint/2010/main" val="2681879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E9BA8E-7443-C893-6F5C-2D976372BDA8}"/>
              </a:ext>
            </a:extLst>
          </p:cNvPr>
          <p:cNvSpPr txBox="1"/>
          <p:nvPr/>
        </p:nvSpPr>
        <p:spPr>
          <a:xfrm>
            <a:off x="370831" y="6310360"/>
            <a:ext cx="5529098" cy="400110"/>
          </a:xfrm>
          <a:prstGeom prst="rect">
            <a:avLst/>
          </a:prstGeom>
          <a:noFill/>
        </p:spPr>
        <p:txBody>
          <a:bodyPr wrap="square" rtlCol="0">
            <a:spAutoFit/>
          </a:bodyPr>
          <a:lstStyle/>
          <a:p>
            <a:pPr algn="ctr"/>
            <a:r>
              <a:rPr lang="en-US" sz="2000" dirty="0">
                <a:latin typeface="Arial Rounded MT Bold" panose="020F0704030504030204" pitchFamily="34" charset="0"/>
              </a:rPr>
              <a:t>Total deformation using eye stent inject</a:t>
            </a:r>
          </a:p>
        </p:txBody>
      </p:sp>
      <p:pic>
        <p:nvPicPr>
          <p:cNvPr id="10" name="Google Shape;434;p31">
            <a:extLst>
              <a:ext uri="{FF2B5EF4-FFF2-40B4-BE49-F238E27FC236}">
                <a16:creationId xmlns:a16="http://schemas.microsoft.com/office/drawing/2014/main" id="{F9BA3193-BBA7-7927-ED25-A5676B56A745}"/>
              </a:ext>
            </a:extLst>
          </p:cNvPr>
          <p:cNvPicPr preferRelativeResize="0"/>
          <p:nvPr/>
        </p:nvPicPr>
        <p:blipFill rotWithShape="1">
          <a:blip r:embed="rId2">
            <a:alphaModFix/>
          </a:blip>
          <a:srcRect/>
          <a:stretch/>
        </p:blipFill>
        <p:spPr>
          <a:xfrm>
            <a:off x="4332495" y="88154"/>
            <a:ext cx="3630305" cy="1000125"/>
          </a:xfrm>
          <a:prstGeom prst="rect">
            <a:avLst/>
          </a:prstGeom>
          <a:noFill/>
          <a:ln>
            <a:noFill/>
          </a:ln>
        </p:spPr>
      </p:pic>
      <p:sp>
        <p:nvSpPr>
          <p:cNvPr id="11" name="Google Shape;435;p31">
            <a:extLst>
              <a:ext uri="{FF2B5EF4-FFF2-40B4-BE49-F238E27FC236}">
                <a16:creationId xmlns:a16="http://schemas.microsoft.com/office/drawing/2014/main" id="{D9B73A57-9592-7903-EE78-1506ADF27C6F}"/>
              </a:ext>
            </a:extLst>
          </p:cNvPr>
          <p:cNvSpPr txBox="1"/>
          <p:nvPr/>
        </p:nvSpPr>
        <p:spPr>
          <a:xfrm>
            <a:off x="4363055" y="147530"/>
            <a:ext cx="3530267" cy="923289"/>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Results of posterior eye</a:t>
            </a:r>
            <a:endParaRPr dirty="0"/>
          </a:p>
        </p:txBody>
      </p:sp>
      <p:sp>
        <p:nvSpPr>
          <p:cNvPr id="6" name="TextBox 5">
            <a:extLst>
              <a:ext uri="{FF2B5EF4-FFF2-40B4-BE49-F238E27FC236}">
                <a16:creationId xmlns:a16="http://schemas.microsoft.com/office/drawing/2014/main" id="{FAC4D868-1215-AF52-F038-40925649E7A5}"/>
              </a:ext>
            </a:extLst>
          </p:cNvPr>
          <p:cNvSpPr txBox="1"/>
          <p:nvPr/>
        </p:nvSpPr>
        <p:spPr>
          <a:xfrm rot="10800000" flipV="1">
            <a:off x="5899929" y="6310360"/>
            <a:ext cx="6507866" cy="400110"/>
          </a:xfrm>
          <a:prstGeom prst="rect">
            <a:avLst/>
          </a:prstGeom>
          <a:noFill/>
        </p:spPr>
        <p:txBody>
          <a:bodyPr wrap="square" rtlCol="0">
            <a:spAutoFit/>
          </a:bodyPr>
          <a:lstStyle/>
          <a:p>
            <a:pPr algn="ctr"/>
            <a:r>
              <a:rPr lang="en-US" sz="2000" dirty="0">
                <a:latin typeface="Arial Rounded MT Bold" panose="020F0704030504030204" pitchFamily="34" charset="0"/>
              </a:rPr>
              <a:t>Total deformation using Tissue engineered TM</a:t>
            </a:r>
          </a:p>
        </p:txBody>
      </p:sp>
      <p:pic>
        <p:nvPicPr>
          <p:cNvPr id="4" name="Picture 3">
            <a:extLst>
              <a:ext uri="{FF2B5EF4-FFF2-40B4-BE49-F238E27FC236}">
                <a16:creationId xmlns:a16="http://schemas.microsoft.com/office/drawing/2014/main" id="{E12735B0-1802-4DFC-6451-B2340EAD30D6}"/>
              </a:ext>
            </a:extLst>
          </p:cNvPr>
          <p:cNvPicPr>
            <a:picLocks noChangeAspect="1"/>
          </p:cNvPicPr>
          <p:nvPr/>
        </p:nvPicPr>
        <p:blipFill rotWithShape="1">
          <a:blip r:embed="rId3"/>
          <a:srcRect b="12098"/>
          <a:stretch/>
        </p:blipFill>
        <p:spPr>
          <a:xfrm>
            <a:off x="415500" y="1305092"/>
            <a:ext cx="5379720" cy="4836038"/>
          </a:xfrm>
          <a:prstGeom prst="rect">
            <a:avLst/>
          </a:prstGeom>
        </p:spPr>
      </p:pic>
      <p:pic>
        <p:nvPicPr>
          <p:cNvPr id="8" name="Picture 7">
            <a:extLst>
              <a:ext uri="{FF2B5EF4-FFF2-40B4-BE49-F238E27FC236}">
                <a16:creationId xmlns:a16="http://schemas.microsoft.com/office/drawing/2014/main" id="{75A11895-FA0B-FAD1-3254-B8E91BE68F98}"/>
              </a:ext>
            </a:extLst>
          </p:cNvPr>
          <p:cNvPicPr>
            <a:picLocks noChangeAspect="1"/>
          </p:cNvPicPr>
          <p:nvPr/>
        </p:nvPicPr>
        <p:blipFill>
          <a:blip r:embed="rId4"/>
          <a:stretch>
            <a:fillRect/>
          </a:stretch>
        </p:blipFill>
        <p:spPr>
          <a:xfrm>
            <a:off x="573068" y="2269296"/>
            <a:ext cx="1335849" cy="2062480"/>
          </a:xfrm>
          <a:prstGeom prst="rect">
            <a:avLst/>
          </a:prstGeom>
        </p:spPr>
      </p:pic>
      <p:pic>
        <p:nvPicPr>
          <p:cNvPr id="12" name="Picture 11">
            <a:extLst>
              <a:ext uri="{FF2B5EF4-FFF2-40B4-BE49-F238E27FC236}">
                <a16:creationId xmlns:a16="http://schemas.microsoft.com/office/drawing/2014/main" id="{461F2116-C825-A5B8-7346-AB11C40B83A5}"/>
              </a:ext>
            </a:extLst>
          </p:cNvPr>
          <p:cNvPicPr>
            <a:picLocks noChangeAspect="1"/>
          </p:cNvPicPr>
          <p:nvPr/>
        </p:nvPicPr>
        <p:blipFill rotWithShape="1">
          <a:blip r:embed="rId5"/>
          <a:srcRect b="12670"/>
          <a:stretch/>
        </p:blipFill>
        <p:spPr>
          <a:xfrm>
            <a:off x="6543040" y="1239514"/>
            <a:ext cx="5075892" cy="4967193"/>
          </a:xfrm>
          <a:prstGeom prst="rect">
            <a:avLst/>
          </a:prstGeom>
        </p:spPr>
      </p:pic>
      <p:pic>
        <p:nvPicPr>
          <p:cNvPr id="16" name="Picture 15">
            <a:extLst>
              <a:ext uri="{FF2B5EF4-FFF2-40B4-BE49-F238E27FC236}">
                <a16:creationId xmlns:a16="http://schemas.microsoft.com/office/drawing/2014/main" id="{22D0AD00-512B-58D1-DFAB-52C8EB91B569}"/>
              </a:ext>
            </a:extLst>
          </p:cNvPr>
          <p:cNvPicPr>
            <a:picLocks noChangeAspect="1"/>
          </p:cNvPicPr>
          <p:nvPr/>
        </p:nvPicPr>
        <p:blipFill>
          <a:blip r:embed="rId6"/>
          <a:stretch>
            <a:fillRect/>
          </a:stretch>
        </p:blipFill>
        <p:spPr>
          <a:xfrm>
            <a:off x="6543040" y="2176706"/>
            <a:ext cx="1484878" cy="2061552"/>
          </a:xfrm>
          <a:prstGeom prst="rect">
            <a:avLst/>
          </a:prstGeom>
        </p:spPr>
      </p:pic>
      <p:pic>
        <p:nvPicPr>
          <p:cNvPr id="20" name="Picture 19">
            <a:extLst>
              <a:ext uri="{FF2B5EF4-FFF2-40B4-BE49-F238E27FC236}">
                <a16:creationId xmlns:a16="http://schemas.microsoft.com/office/drawing/2014/main" id="{B8AB9F41-299C-44F2-6C49-2BA8B04242F8}"/>
              </a:ext>
            </a:extLst>
          </p:cNvPr>
          <p:cNvPicPr>
            <a:picLocks noChangeAspect="1"/>
          </p:cNvPicPr>
          <p:nvPr/>
        </p:nvPicPr>
        <p:blipFill>
          <a:blip r:embed="rId7"/>
          <a:stretch>
            <a:fillRect/>
          </a:stretch>
        </p:blipFill>
        <p:spPr>
          <a:xfrm>
            <a:off x="773669" y="1790254"/>
            <a:ext cx="266334" cy="163237"/>
          </a:xfrm>
          <a:prstGeom prst="rect">
            <a:avLst/>
          </a:prstGeom>
        </p:spPr>
      </p:pic>
      <p:pic>
        <p:nvPicPr>
          <p:cNvPr id="22" name="Picture 21">
            <a:extLst>
              <a:ext uri="{FF2B5EF4-FFF2-40B4-BE49-F238E27FC236}">
                <a16:creationId xmlns:a16="http://schemas.microsoft.com/office/drawing/2014/main" id="{0ABBC9E3-5610-45CE-7B0F-AA9959AE9F67}"/>
              </a:ext>
            </a:extLst>
          </p:cNvPr>
          <p:cNvPicPr>
            <a:picLocks noChangeAspect="1"/>
          </p:cNvPicPr>
          <p:nvPr/>
        </p:nvPicPr>
        <p:blipFill>
          <a:blip r:embed="rId7"/>
          <a:stretch>
            <a:fillRect/>
          </a:stretch>
        </p:blipFill>
        <p:spPr>
          <a:xfrm>
            <a:off x="6880060" y="1716458"/>
            <a:ext cx="258495" cy="158432"/>
          </a:xfrm>
          <a:prstGeom prst="rect">
            <a:avLst/>
          </a:prstGeom>
        </p:spPr>
      </p:pic>
    </p:spTree>
    <p:extLst>
      <p:ext uri="{BB962C8B-B14F-4D97-AF65-F5344CB8AC3E}">
        <p14:creationId xmlns:p14="http://schemas.microsoft.com/office/powerpoint/2010/main" val="3695175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6"/>
          <p:cNvSpPr txBox="1">
            <a:spLocks noGrp="1"/>
          </p:cNvSpPr>
          <p:nvPr>
            <p:ph type="title"/>
          </p:nvPr>
        </p:nvSpPr>
        <p:spPr>
          <a:xfrm>
            <a:off x="530291" y="716655"/>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0000"/>
              </a:buClr>
              <a:buSzPts val="9600"/>
              <a:buFont typeface="Calibri"/>
              <a:buNone/>
            </a:pPr>
            <a:r>
              <a:rPr lang="en-US" sz="9600" dirty="0">
                <a:solidFill>
                  <a:srgbClr val="FF0000"/>
                </a:solidFill>
              </a:rPr>
              <a:t>04</a:t>
            </a:r>
            <a:endParaRPr dirty="0"/>
          </a:p>
        </p:txBody>
      </p:sp>
      <p:sp>
        <p:nvSpPr>
          <p:cNvPr id="471" name="Google Shape;471;p36"/>
          <p:cNvSpPr txBox="1">
            <a:spLocks noGrp="1"/>
          </p:cNvSpPr>
          <p:nvPr>
            <p:ph type="body" idx="1"/>
          </p:nvPr>
        </p:nvSpPr>
        <p:spPr>
          <a:xfrm>
            <a:off x="2261815" y="2459172"/>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6600"/>
              <a:buNone/>
            </a:pPr>
            <a:r>
              <a:rPr lang="en-US" sz="6600" b="1" dirty="0">
                <a:solidFill>
                  <a:schemeClr val="dk1"/>
                </a:solidFill>
                <a:latin typeface="Bahnschrift" panose="020B0502040204020203" pitchFamily="34" charset="0"/>
                <a:ea typeface="Arial Rounded"/>
                <a:cs typeface="Arial Rounded"/>
                <a:sym typeface="Arial Rounded"/>
              </a:rPr>
              <a:t>Future Work</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7"/>
          <p:cNvSpPr txBox="1">
            <a:spLocks noGrp="1"/>
          </p:cNvSpPr>
          <p:nvPr>
            <p:ph type="title"/>
          </p:nvPr>
        </p:nvSpPr>
        <p:spPr>
          <a:xfrm>
            <a:off x="1119554" y="238329"/>
            <a:ext cx="10515600" cy="113666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Rounded"/>
              <a:buNone/>
            </a:pPr>
            <a:r>
              <a:rPr lang="en-US" b="1" dirty="0">
                <a:latin typeface="Bahnschrift" panose="020B0502040204020203" pitchFamily="34" charset="0"/>
                <a:ea typeface="Arial Rounded"/>
                <a:cs typeface="Arial Rounded"/>
                <a:sym typeface="Arial Rounded"/>
              </a:rPr>
              <a:t>Future work</a:t>
            </a:r>
            <a:endParaRPr dirty="0"/>
          </a:p>
        </p:txBody>
      </p:sp>
      <p:cxnSp>
        <p:nvCxnSpPr>
          <p:cNvPr id="477" name="Google Shape;477;p37"/>
          <p:cNvCxnSpPr>
            <a:cxnSpLocks/>
          </p:cNvCxnSpPr>
          <p:nvPr/>
        </p:nvCxnSpPr>
        <p:spPr>
          <a:xfrm rot="10800000">
            <a:off x="2504660" y="1705249"/>
            <a:ext cx="3706862" cy="3297"/>
          </a:xfrm>
          <a:prstGeom prst="bentConnector3">
            <a:avLst>
              <a:gd name="adj1" fmla="val 50000"/>
            </a:avLst>
          </a:prstGeom>
          <a:noFill/>
          <a:ln w="28575" cap="flat" cmpd="sng">
            <a:solidFill>
              <a:schemeClr val="dk1"/>
            </a:solidFill>
            <a:prstDash val="solid"/>
            <a:miter lim="800000"/>
            <a:headEnd type="none" w="sm" len="sm"/>
            <a:tailEnd type="none" w="sm" len="sm"/>
          </a:ln>
        </p:spPr>
      </p:cxnSp>
      <p:cxnSp>
        <p:nvCxnSpPr>
          <p:cNvPr id="478" name="Google Shape;478;p37"/>
          <p:cNvCxnSpPr/>
          <p:nvPr/>
        </p:nvCxnSpPr>
        <p:spPr>
          <a:xfrm>
            <a:off x="2491205" y="1689142"/>
            <a:ext cx="0" cy="795131"/>
          </a:xfrm>
          <a:prstGeom prst="straightConnector1">
            <a:avLst/>
          </a:prstGeom>
          <a:noFill/>
          <a:ln w="28575" cap="flat" cmpd="sng">
            <a:solidFill>
              <a:schemeClr val="dk1"/>
            </a:solidFill>
            <a:prstDash val="solid"/>
            <a:miter lim="800000"/>
            <a:headEnd type="none" w="sm" len="sm"/>
            <a:tailEnd type="triangle" w="med" len="med"/>
          </a:ln>
        </p:spPr>
      </p:cxnSp>
      <p:cxnSp>
        <p:nvCxnSpPr>
          <p:cNvPr id="479" name="Google Shape;479;p37"/>
          <p:cNvCxnSpPr/>
          <p:nvPr/>
        </p:nvCxnSpPr>
        <p:spPr>
          <a:xfrm>
            <a:off x="8843303" y="1689142"/>
            <a:ext cx="0" cy="795131"/>
          </a:xfrm>
          <a:prstGeom prst="straightConnector1">
            <a:avLst/>
          </a:prstGeom>
          <a:noFill/>
          <a:ln w="28575" cap="flat" cmpd="sng">
            <a:solidFill>
              <a:schemeClr val="dk1"/>
            </a:solidFill>
            <a:prstDash val="solid"/>
            <a:miter lim="800000"/>
            <a:headEnd type="none" w="sm" len="sm"/>
            <a:tailEnd type="triangle" w="med" len="med"/>
          </a:ln>
        </p:spPr>
      </p:cxnSp>
      <p:sp>
        <p:nvSpPr>
          <p:cNvPr id="480" name="Google Shape;480;p37"/>
          <p:cNvSpPr/>
          <p:nvPr/>
        </p:nvSpPr>
        <p:spPr>
          <a:xfrm>
            <a:off x="6527818" y="2591942"/>
            <a:ext cx="4585249" cy="2915478"/>
          </a:xfrm>
          <a:prstGeom prst="roundRect">
            <a:avLst>
              <a:gd name="adj" fmla="val 16667"/>
            </a:avLst>
          </a:prstGeom>
          <a:solidFill>
            <a:srgbClr val="4472C4">
              <a:alpha val="49803"/>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37"/>
          <p:cNvSpPr/>
          <p:nvPr/>
        </p:nvSpPr>
        <p:spPr>
          <a:xfrm>
            <a:off x="408985" y="2720215"/>
            <a:ext cx="4585249" cy="1643268"/>
          </a:xfrm>
          <a:prstGeom prst="roundRect">
            <a:avLst>
              <a:gd name="adj" fmla="val 16667"/>
            </a:avLst>
          </a:prstGeom>
          <a:solidFill>
            <a:schemeClr val="accent1">
              <a:alpha val="49803"/>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A1B8E1"/>
              </a:solidFill>
              <a:latin typeface="Calibri"/>
              <a:ea typeface="Calibri"/>
              <a:cs typeface="Calibri"/>
              <a:sym typeface="Calibri"/>
            </a:endParaRPr>
          </a:p>
        </p:txBody>
      </p:sp>
      <p:sp>
        <p:nvSpPr>
          <p:cNvPr id="482" name="Google Shape;482;p37"/>
          <p:cNvSpPr txBox="1"/>
          <p:nvPr/>
        </p:nvSpPr>
        <p:spPr>
          <a:xfrm>
            <a:off x="212036" y="3034018"/>
            <a:ext cx="4585249"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Designing  new stents geometries</a:t>
            </a:r>
            <a:endParaRPr dirty="0"/>
          </a:p>
        </p:txBody>
      </p:sp>
      <p:cxnSp>
        <p:nvCxnSpPr>
          <p:cNvPr id="483" name="Google Shape;483;p37"/>
          <p:cNvCxnSpPr/>
          <p:nvPr/>
        </p:nvCxnSpPr>
        <p:spPr>
          <a:xfrm>
            <a:off x="6211626" y="1705248"/>
            <a:ext cx="2631677" cy="0"/>
          </a:xfrm>
          <a:prstGeom prst="straightConnector1">
            <a:avLst/>
          </a:prstGeom>
          <a:noFill/>
          <a:ln w="28575" cap="flat" cmpd="sng">
            <a:solidFill>
              <a:schemeClr val="dk1"/>
            </a:solidFill>
            <a:prstDash val="solid"/>
            <a:miter lim="800000"/>
            <a:headEnd type="none" w="sm" len="sm"/>
            <a:tailEnd type="none" w="sm" len="sm"/>
          </a:ln>
        </p:spPr>
      </p:cxnSp>
      <p:sp>
        <p:nvSpPr>
          <p:cNvPr id="484" name="Google Shape;484;p37"/>
          <p:cNvSpPr txBox="1"/>
          <p:nvPr/>
        </p:nvSpPr>
        <p:spPr>
          <a:xfrm>
            <a:off x="6527818" y="3080185"/>
            <a:ext cx="4585249"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dirty="0">
                <a:solidFill>
                  <a:schemeClr val="dk1"/>
                </a:solidFill>
                <a:latin typeface="Bahnschrift" panose="020B0502040204020203" pitchFamily="34" charset="0"/>
                <a:ea typeface="Arial Rounded"/>
                <a:cs typeface="Arial Rounded"/>
                <a:sym typeface="Arial Rounded"/>
              </a:rPr>
              <a:t>Treating glaucoma via tissue engineered trabecular meshwork to replace the faulty one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8"/>
          <p:cNvSpPr txBox="1">
            <a:spLocks noGrp="1"/>
          </p:cNvSpPr>
          <p:nvPr>
            <p:ph type="title"/>
          </p:nvPr>
        </p:nvSpPr>
        <p:spPr>
          <a:xfrm>
            <a:off x="530291" y="716655"/>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0000"/>
              </a:buClr>
              <a:buSzPts val="9600"/>
              <a:buFont typeface="Calibri"/>
              <a:buNone/>
            </a:pPr>
            <a:r>
              <a:rPr lang="en-US" sz="9600" dirty="0">
                <a:solidFill>
                  <a:srgbClr val="FF0000"/>
                </a:solidFill>
              </a:rPr>
              <a:t>05</a:t>
            </a:r>
            <a:endParaRPr dirty="0"/>
          </a:p>
        </p:txBody>
      </p:sp>
      <p:sp>
        <p:nvSpPr>
          <p:cNvPr id="490" name="Google Shape;490;p38"/>
          <p:cNvSpPr txBox="1">
            <a:spLocks noGrp="1"/>
          </p:cNvSpPr>
          <p:nvPr>
            <p:ph type="body" idx="1"/>
          </p:nvPr>
        </p:nvSpPr>
        <p:spPr>
          <a:xfrm>
            <a:off x="2261815" y="2459172"/>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6600" b="1" dirty="0">
                <a:solidFill>
                  <a:schemeClr val="dk1"/>
                </a:solidFill>
                <a:latin typeface="Bahnschrift" panose="020B0502040204020203" pitchFamily="34" charset="0"/>
                <a:ea typeface="Arial Rounded"/>
                <a:cs typeface="Arial Rounded"/>
                <a:sym typeface="Arial Rounded"/>
              </a:rPr>
              <a:t>Gant Chart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530291" y="716655"/>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0000"/>
              </a:buClr>
              <a:buSzPts val="9600"/>
              <a:buFont typeface="Calibri"/>
              <a:buNone/>
            </a:pPr>
            <a:r>
              <a:rPr lang="en-US" sz="9600">
                <a:solidFill>
                  <a:srgbClr val="FF0000"/>
                </a:solidFill>
              </a:rPr>
              <a:t>02</a:t>
            </a:r>
            <a:endParaRPr/>
          </a:p>
        </p:txBody>
      </p:sp>
      <p:sp>
        <p:nvSpPr>
          <p:cNvPr id="141" name="Google Shape;141;p5"/>
          <p:cNvSpPr txBox="1">
            <a:spLocks noGrp="1"/>
          </p:cNvSpPr>
          <p:nvPr>
            <p:ph type="body" idx="1"/>
          </p:nvPr>
        </p:nvSpPr>
        <p:spPr>
          <a:xfrm>
            <a:off x="2261815" y="2459172"/>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6600"/>
              <a:buNone/>
            </a:pPr>
            <a:r>
              <a:rPr lang="en-US" sz="6600" b="1" dirty="0">
                <a:solidFill>
                  <a:schemeClr val="dk1"/>
                </a:solidFill>
                <a:latin typeface="Bahnschrift" panose="020B0502040204020203" pitchFamily="34" charset="0"/>
                <a:ea typeface="Arial Rounded"/>
                <a:cs typeface="Arial Rounded"/>
                <a:sym typeface="Arial Rounded"/>
              </a:rPr>
              <a:t>Introduction</a:t>
            </a:r>
            <a:endParaRPr dirty="0"/>
          </a:p>
          <a:p>
            <a:pPr marL="0" lvl="0" indent="0" algn="l" rtl="0">
              <a:lnSpc>
                <a:spcPct val="90000"/>
              </a:lnSpc>
              <a:spcBef>
                <a:spcPts val="1000"/>
              </a:spcBef>
              <a:spcAft>
                <a:spcPts val="0"/>
              </a:spcAft>
              <a:buClr>
                <a:srgbClr val="888888"/>
              </a:buClr>
              <a:buSzPts val="6600"/>
              <a:buNone/>
            </a:pPr>
            <a:endParaRPr sz="6600" b="1" dirty="0">
              <a:solidFill>
                <a:schemeClr val="dk1"/>
              </a:solidFill>
              <a:latin typeface="Bahnschrift" panose="020B0502040204020203" pitchFamily="34" charset="0"/>
              <a:ea typeface="Arial Rounded"/>
              <a:cs typeface="Arial Rounded"/>
              <a:sym typeface="Arial Rounde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3" name="Picture 2" descr="A graph with orange lines&#10;&#10;Description automatically generated">
            <a:extLst>
              <a:ext uri="{FF2B5EF4-FFF2-40B4-BE49-F238E27FC236}">
                <a16:creationId xmlns:a16="http://schemas.microsoft.com/office/drawing/2014/main" id="{90FB5B4C-FCDA-21E5-094E-E2C86CEDD9C8}"/>
              </a:ext>
            </a:extLst>
          </p:cNvPr>
          <p:cNvPicPr>
            <a:picLocks noChangeAspect="1"/>
          </p:cNvPicPr>
          <p:nvPr/>
        </p:nvPicPr>
        <p:blipFill>
          <a:blip r:embed="rId3"/>
          <a:stretch>
            <a:fillRect/>
          </a:stretch>
        </p:blipFill>
        <p:spPr>
          <a:xfrm>
            <a:off x="0" y="239471"/>
            <a:ext cx="12162183" cy="637905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1"/>
          <p:cNvSpPr txBox="1"/>
          <p:nvPr/>
        </p:nvSpPr>
        <p:spPr>
          <a:xfrm>
            <a:off x="3896139" y="821634"/>
            <a:ext cx="439972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dk1"/>
                </a:solidFill>
                <a:latin typeface="Bahnschrift" panose="020B0502040204020203" pitchFamily="34" charset="0"/>
                <a:ea typeface="Arial Rounded"/>
                <a:cs typeface="Arial Rounded"/>
                <a:sym typeface="Arial Rounded"/>
              </a:rPr>
              <a:t>Team members</a:t>
            </a:r>
            <a:endParaRPr dirty="0"/>
          </a:p>
        </p:txBody>
      </p:sp>
      <p:sp>
        <p:nvSpPr>
          <p:cNvPr id="510" name="Google Shape;510;p41"/>
          <p:cNvSpPr txBox="1"/>
          <p:nvPr/>
        </p:nvSpPr>
        <p:spPr>
          <a:xfrm>
            <a:off x="3756991" y="2277426"/>
            <a:ext cx="4678018"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Hager Ashraf </a:t>
            </a:r>
            <a:r>
              <a:rPr lang="en-US" sz="2800" b="1" dirty="0" err="1">
                <a:solidFill>
                  <a:schemeClr val="dk1"/>
                </a:solidFill>
                <a:latin typeface="Bahnschrift" panose="020B0502040204020203" pitchFamily="34" charset="0"/>
                <a:ea typeface="Arial Rounded"/>
                <a:cs typeface="Arial Rounded"/>
                <a:sym typeface="Arial Rounded"/>
              </a:rPr>
              <a:t>Helal</a:t>
            </a:r>
            <a:endParaRPr sz="2800" b="1" dirty="0">
              <a:solidFill>
                <a:schemeClr val="dk1"/>
              </a:solidFill>
              <a:latin typeface="Bahnschrift" panose="020B0502040204020203" pitchFamily="34" charset="0"/>
              <a:ea typeface="Arial Rounded"/>
              <a:cs typeface="Arial Rounded"/>
              <a:sym typeface="Arial Rounded"/>
            </a:endParaRPr>
          </a:p>
          <a:p>
            <a:pPr marL="0" marR="0" lvl="0" indent="0" algn="ctr" rtl="0">
              <a:spcBef>
                <a:spcPts val="0"/>
              </a:spcBef>
              <a:spcAft>
                <a:spcPts val="0"/>
              </a:spcAft>
              <a:buNone/>
            </a:pPr>
            <a:endParaRPr sz="2800" b="1" dirty="0">
              <a:solidFill>
                <a:schemeClr val="dk1"/>
              </a:solidFill>
              <a:latin typeface="Bahnschrift" panose="020B0502040204020203" pitchFamily="34" charset="0"/>
              <a:ea typeface="Arial Rounded"/>
              <a:cs typeface="Arial Rounded"/>
              <a:sym typeface="Arial Rounded"/>
            </a:endParaRPr>
          </a:p>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Haidy Sayed Hassan</a:t>
            </a:r>
            <a:endParaRPr dirty="0"/>
          </a:p>
          <a:p>
            <a:pPr marL="0" marR="0" lvl="0" indent="0" algn="ctr" rtl="0">
              <a:spcBef>
                <a:spcPts val="0"/>
              </a:spcBef>
              <a:spcAft>
                <a:spcPts val="0"/>
              </a:spcAft>
              <a:buNone/>
            </a:pPr>
            <a:endParaRPr sz="2800" b="1" dirty="0">
              <a:solidFill>
                <a:schemeClr val="dk1"/>
              </a:solidFill>
              <a:latin typeface="Bahnschrift" panose="020B0502040204020203" pitchFamily="34" charset="0"/>
              <a:ea typeface="Arial Rounded"/>
              <a:cs typeface="Arial Rounded"/>
              <a:sym typeface="Arial Rounded"/>
            </a:endParaRPr>
          </a:p>
          <a:p>
            <a:pPr marL="0" marR="0" lvl="0" indent="0" algn="ctr" rtl="0">
              <a:spcBef>
                <a:spcPts val="0"/>
              </a:spcBef>
              <a:spcAft>
                <a:spcPts val="0"/>
              </a:spcAft>
              <a:buNone/>
            </a:pPr>
            <a:r>
              <a:rPr lang="en-US" sz="2800" b="1" dirty="0">
                <a:solidFill>
                  <a:schemeClr val="dk1"/>
                </a:solidFill>
                <a:latin typeface="Bahnschrift" panose="020B0502040204020203" pitchFamily="34" charset="0"/>
                <a:ea typeface="Arial Rounded"/>
                <a:cs typeface="Arial Rounded"/>
                <a:sym typeface="Arial Rounded"/>
              </a:rPr>
              <a:t>Sara Mohammed </a:t>
            </a:r>
            <a:r>
              <a:rPr lang="en-US" sz="2800" b="1" dirty="0" err="1">
                <a:solidFill>
                  <a:schemeClr val="dk1"/>
                </a:solidFill>
                <a:latin typeface="Bahnschrift" panose="020B0502040204020203" pitchFamily="34" charset="0"/>
                <a:ea typeface="Arial Rounded"/>
                <a:cs typeface="Arial Rounded"/>
                <a:sym typeface="Arial Rounded"/>
              </a:rPr>
              <a:t>Habo</a:t>
            </a:r>
            <a:endParaRPr sz="1800" dirty="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2"/>
          <p:cNvSpPr txBox="1"/>
          <p:nvPr/>
        </p:nvSpPr>
        <p:spPr>
          <a:xfrm>
            <a:off x="3087756" y="2531165"/>
            <a:ext cx="601648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b="1" dirty="0">
                <a:solidFill>
                  <a:schemeClr val="dk1"/>
                </a:solidFill>
                <a:latin typeface="Bahnschrift" panose="020B0502040204020203" pitchFamily="34" charset="0"/>
                <a:ea typeface="Arial Rounded"/>
                <a:cs typeface="Arial Rounded"/>
                <a:sym typeface="Arial Rounded"/>
              </a:rPr>
              <a:t>Thank you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6"/>
          <p:cNvSpPr txBox="1">
            <a:spLocks noGrp="1"/>
          </p:cNvSpPr>
          <p:nvPr>
            <p:ph type="body" idx="1"/>
          </p:nvPr>
        </p:nvSpPr>
        <p:spPr>
          <a:xfrm>
            <a:off x="549834" y="1672013"/>
            <a:ext cx="10741018" cy="3882616"/>
          </a:xfrm>
          <a:prstGeom prst="rect">
            <a:avLst/>
          </a:prstGeom>
          <a:noFill/>
          <a:ln>
            <a:noFill/>
          </a:ln>
        </p:spPr>
        <p:txBody>
          <a:bodyPr spcFirstLastPara="1" wrap="square" lIns="121900" tIns="121900" rIns="121900" bIns="121900" anchor="t" anchorCtr="0">
            <a:noAutofit/>
          </a:bodyPr>
          <a:lstStyle/>
          <a:p>
            <a:pPr marL="457200" lvl="0" indent="-304800" algn="l" rtl="0">
              <a:lnSpc>
                <a:spcPct val="90000"/>
              </a:lnSpc>
              <a:spcBef>
                <a:spcPts val="0"/>
              </a:spcBef>
              <a:spcAft>
                <a:spcPts val="0"/>
              </a:spcAft>
              <a:buSzPts val="2400"/>
              <a:buFont typeface="Arial"/>
              <a:buNone/>
            </a:pPr>
            <a:endParaRPr sz="2800" dirty="0">
              <a:latin typeface="Calibri"/>
              <a:ea typeface="Calibri"/>
              <a:cs typeface="Calibri"/>
              <a:sym typeface="Calibri"/>
            </a:endParaRPr>
          </a:p>
          <a:p>
            <a:pPr marL="457200" lvl="0" indent="-457200" algn="l" rtl="0">
              <a:lnSpc>
                <a:spcPct val="90000"/>
              </a:lnSpc>
              <a:spcBef>
                <a:spcPts val="0"/>
              </a:spcBef>
              <a:spcAft>
                <a:spcPts val="0"/>
              </a:spcAft>
              <a:buSzPts val="2400"/>
              <a:buFont typeface="Arial"/>
              <a:buChar char="•"/>
            </a:pPr>
            <a:r>
              <a:rPr lang="en-US" sz="3000" b="1" dirty="0">
                <a:latin typeface="Bahnschrift" panose="020B0502040204020203" pitchFamily="34" charset="0"/>
                <a:ea typeface="Arial Rounded"/>
                <a:cs typeface="Arial Rounded"/>
                <a:sym typeface="Arial Rounded"/>
              </a:rPr>
              <a:t>Is an eye condition where the </a:t>
            </a:r>
            <a:r>
              <a:rPr lang="en-US" sz="3000" b="1" dirty="0">
                <a:solidFill>
                  <a:schemeClr val="accent1"/>
                </a:solidFill>
                <a:latin typeface="Bahnschrift" panose="020B0502040204020203" pitchFamily="34" charset="0"/>
                <a:ea typeface="Arial Rounded"/>
                <a:cs typeface="Arial Rounded"/>
                <a:sym typeface="Arial Rounded"/>
              </a:rPr>
              <a:t>optic nerve is damaged.</a:t>
            </a:r>
            <a:endParaRPr dirty="0"/>
          </a:p>
          <a:p>
            <a:pPr marL="457200" lvl="0" indent="-304800" algn="l" rtl="0">
              <a:lnSpc>
                <a:spcPct val="90000"/>
              </a:lnSpc>
              <a:spcBef>
                <a:spcPts val="0"/>
              </a:spcBef>
              <a:spcAft>
                <a:spcPts val="0"/>
              </a:spcAft>
              <a:buSzPts val="2400"/>
              <a:buFont typeface="Arial"/>
              <a:buNone/>
            </a:pPr>
            <a:endParaRPr sz="2800" dirty="0">
              <a:latin typeface="Calibri"/>
              <a:ea typeface="Calibri"/>
              <a:cs typeface="Calibri"/>
              <a:sym typeface="Calibri"/>
            </a:endParaRPr>
          </a:p>
          <a:p>
            <a:pPr marL="0" lvl="0" indent="0" algn="l" rtl="0">
              <a:lnSpc>
                <a:spcPct val="90000"/>
              </a:lnSpc>
              <a:spcBef>
                <a:spcPts val="0"/>
              </a:spcBef>
              <a:spcAft>
                <a:spcPts val="0"/>
              </a:spcAft>
              <a:buSzPts val="2400"/>
              <a:buNone/>
            </a:pPr>
            <a:endParaRPr sz="2800" dirty="0">
              <a:latin typeface="Calibri"/>
              <a:ea typeface="Calibri"/>
              <a:cs typeface="Calibri"/>
              <a:sym typeface="Calibri"/>
            </a:endParaRPr>
          </a:p>
          <a:p>
            <a:pPr marL="457200" lvl="0" indent="-457200" algn="l" rtl="0">
              <a:lnSpc>
                <a:spcPct val="90000"/>
              </a:lnSpc>
              <a:spcBef>
                <a:spcPts val="0"/>
              </a:spcBef>
              <a:spcAft>
                <a:spcPts val="0"/>
              </a:spcAft>
              <a:buSzPts val="2400"/>
              <a:buFont typeface="Arial"/>
              <a:buChar char="•"/>
            </a:pPr>
            <a:r>
              <a:rPr lang="en-US" sz="3000" b="1" dirty="0">
                <a:latin typeface="Bahnschrift" panose="020B0502040204020203" pitchFamily="34" charset="0"/>
                <a:ea typeface="Arial Rounded"/>
                <a:cs typeface="Arial Rounded"/>
                <a:sym typeface="Arial Rounded"/>
              </a:rPr>
              <a:t>It's caused by </a:t>
            </a:r>
            <a:r>
              <a:rPr lang="en-US" sz="3000" b="1" dirty="0">
                <a:solidFill>
                  <a:schemeClr val="accent1"/>
                </a:solidFill>
                <a:latin typeface="Bahnschrift" panose="020B0502040204020203" pitchFamily="34" charset="0"/>
                <a:ea typeface="Arial Rounded"/>
                <a:cs typeface="Arial Rounded"/>
                <a:sym typeface="Arial Rounded"/>
              </a:rPr>
              <a:t>fluid building up </a:t>
            </a:r>
            <a:r>
              <a:rPr lang="en-US" sz="3000" b="1" dirty="0">
                <a:latin typeface="Bahnschrift" panose="020B0502040204020203" pitchFamily="34" charset="0"/>
                <a:ea typeface="Arial Rounded"/>
                <a:cs typeface="Arial Rounded"/>
                <a:sym typeface="Arial Rounded"/>
              </a:rPr>
              <a:t>in the front part of the eye, which </a:t>
            </a:r>
            <a:r>
              <a:rPr lang="en-US" sz="3000" b="1" dirty="0">
                <a:solidFill>
                  <a:schemeClr val="accent1"/>
                </a:solidFill>
                <a:latin typeface="Bahnschrift" panose="020B0502040204020203" pitchFamily="34" charset="0"/>
                <a:ea typeface="Arial Rounded"/>
                <a:cs typeface="Arial Rounded"/>
                <a:sym typeface="Arial Rounded"/>
              </a:rPr>
              <a:t>increases the IOP</a:t>
            </a:r>
            <a:endParaRPr dirty="0"/>
          </a:p>
        </p:txBody>
      </p:sp>
      <p:sp>
        <p:nvSpPr>
          <p:cNvPr id="147" name="Google Shape;147;p6"/>
          <p:cNvSpPr txBox="1">
            <a:spLocks noGrp="1"/>
          </p:cNvSpPr>
          <p:nvPr>
            <p:ph type="title"/>
          </p:nvPr>
        </p:nvSpPr>
        <p:spPr>
          <a:xfrm>
            <a:off x="957143" y="441371"/>
            <a:ext cx="9926400" cy="86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3000"/>
              <a:buFont typeface="Arial Rounded"/>
              <a:buNone/>
            </a:pPr>
            <a:r>
              <a:rPr lang="en-US" b="1" dirty="0">
                <a:latin typeface="Bahnschrift" panose="020B0502040204020203" pitchFamily="34" charset="0"/>
                <a:ea typeface="Arial Rounded"/>
                <a:cs typeface="Arial Rounded"/>
                <a:sym typeface="Arial Rounded"/>
              </a:rPr>
              <a:t>Glaucoma</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3000"/>
              <a:buFont typeface="Arial Rounded"/>
              <a:buNone/>
            </a:pPr>
            <a:r>
              <a:rPr lang="en-US" sz="3000" b="1" dirty="0">
                <a:latin typeface="Bahnschrift" panose="020B0502040204020203" pitchFamily="34" charset="0"/>
                <a:ea typeface="Arial Rounded"/>
                <a:cs typeface="Arial Rounded"/>
                <a:sym typeface="Arial Rounded"/>
              </a:rPr>
              <a:t>Normal Aqueous Humor Flow</a:t>
            </a:r>
            <a:endParaRPr dirty="0"/>
          </a:p>
        </p:txBody>
      </p:sp>
      <p:sp>
        <p:nvSpPr>
          <p:cNvPr id="153" name="Google Shape;153;p7"/>
          <p:cNvSpPr txBox="1"/>
          <p:nvPr/>
        </p:nvSpPr>
        <p:spPr>
          <a:xfrm flipH="1">
            <a:off x="7539134" y="6334780"/>
            <a:ext cx="438227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https://entokey.com/structure-and-mechanisms-of-trabecular-outflow/</a:t>
            </a:r>
            <a:endParaRPr sz="1100">
              <a:solidFill>
                <a:schemeClr val="dk1"/>
              </a:solidFill>
              <a:latin typeface="Calibri"/>
              <a:ea typeface="Calibri"/>
              <a:cs typeface="Calibri"/>
              <a:sym typeface="Calibri"/>
            </a:endParaRPr>
          </a:p>
        </p:txBody>
      </p:sp>
      <p:pic>
        <p:nvPicPr>
          <p:cNvPr id="154" name="Google Shape;154;p7" descr="images"/>
          <p:cNvPicPr preferRelativeResize="0"/>
          <p:nvPr/>
        </p:nvPicPr>
        <p:blipFill rotWithShape="1">
          <a:blip r:embed="rId3">
            <a:alphaModFix/>
          </a:blip>
          <a:srcRect/>
          <a:stretch/>
        </p:blipFill>
        <p:spPr>
          <a:xfrm>
            <a:off x="4797178" y="1230655"/>
            <a:ext cx="6992224" cy="510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8"/>
          <p:cNvSpPr txBox="1"/>
          <p:nvPr/>
        </p:nvSpPr>
        <p:spPr>
          <a:xfrm>
            <a:off x="3091713" y="375168"/>
            <a:ext cx="6912095" cy="862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Arial Rounded"/>
              <a:buNone/>
            </a:pPr>
            <a:r>
              <a:rPr lang="en-US" sz="3000" b="1" dirty="0">
                <a:solidFill>
                  <a:schemeClr val="dk1"/>
                </a:solidFill>
                <a:latin typeface="Bahnschrift" panose="020B0502040204020203" pitchFamily="34" charset="0"/>
                <a:ea typeface="Arial Rounded"/>
                <a:cs typeface="Arial Rounded"/>
                <a:sym typeface="Arial Rounded"/>
              </a:rPr>
              <a:t>Primary Open Angle Glaucoma</a:t>
            </a:r>
            <a:endParaRPr dirty="0"/>
          </a:p>
        </p:txBody>
      </p:sp>
      <p:pic>
        <p:nvPicPr>
          <p:cNvPr id="2" name="flow_trim">
            <a:hlinkClick r:id="" action="ppaction://media"/>
            <a:extLst>
              <a:ext uri="{FF2B5EF4-FFF2-40B4-BE49-F238E27FC236}">
                <a16:creationId xmlns:a16="http://schemas.microsoft.com/office/drawing/2014/main" id="{D4647DD7-ADFE-2EF2-7560-7F7DE1073CC9}"/>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309142" y="1006823"/>
            <a:ext cx="9753600" cy="54864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p:nvPr/>
        </p:nvSpPr>
        <p:spPr>
          <a:xfrm>
            <a:off x="604837" y="347376"/>
            <a:ext cx="1098232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dk1"/>
                </a:solidFill>
                <a:latin typeface="Bahnschrift" panose="020B0502040204020203" pitchFamily="34" charset="0"/>
                <a:ea typeface="Arial Rounded"/>
                <a:cs typeface="Arial Rounded"/>
                <a:sym typeface="Arial Rounded"/>
              </a:rPr>
              <a:t>Global prevalence of primary open-angle glaucoma</a:t>
            </a:r>
            <a:endParaRPr sz="3200" b="1" dirty="0">
              <a:solidFill>
                <a:schemeClr val="dk1"/>
              </a:solidFill>
              <a:latin typeface="Bahnschrift" panose="020B0502040204020203" pitchFamily="34" charset="0"/>
              <a:ea typeface="Arial Rounded"/>
              <a:cs typeface="Arial Rounded"/>
              <a:sym typeface="Arial Rounded"/>
            </a:endParaRPr>
          </a:p>
        </p:txBody>
      </p:sp>
      <p:sp>
        <p:nvSpPr>
          <p:cNvPr id="167" name="Google Shape;167;p9"/>
          <p:cNvSpPr txBox="1"/>
          <p:nvPr/>
        </p:nvSpPr>
        <p:spPr>
          <a:xfrm>
            <a:off x="2209800" y="6027739"/>
            <a:ext cx="7772400" cy="369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Arial"/>
                <a:ea typeface="Arial"/>
                <a:cs typeface="Arial"/>
                <a:sym typeface="Arial"/>
              </a:rPr>
              <a:t>Weinreb, R. N. </a:t>
            </a:r>
            <a:r>
              <a:rPr lang="en-US" sz="900" i="1">
                <a:solidFill>
                  <a:schemeClr val="dk1"/>
                </a:solidFill>
                <a:latin typeface="Arial"/>
                <a:ea typeface="Arial"/>
                <a:cs typeface="Arial"/>
                <a:sym typeface="Arial"/>
              </a:rPr>
              <a:t>et al. </a:t>
            </a:r>
            <a:r>
              <a:rPr lang="en-US" sz="900">
                <a:solidFill>
                  <a:schemeClr val="dk1"/>
                </a:solidFill>
                <a:latin typeface="Arial"/>
                <a:ea typeface="Arial"/>
                <a:cs typeface="Arial"/>
                <a:sym typeface="Arial"/>
              </a:rPr>
              <a:t>(2016) Primary open-angle glaucoma</a:t>
            </a:r>
            <a:endParaRPr/>
          </a:p>
          <a:p>
            <a:pPr marL="0" marR="0" lvl="0" indent="0" algn="ctr" rtl="0">
              <a:spcBef>
                <a:spcPts val="0"/>
              </a:spcBef>
              <a:spcAft>
                <a:spcPts val="0"/>
              </a:spcAft>
              <a:buNone/>
            </a:pPr>
            <a:r>
              <a:rPr lang="en-US" sz="900" i="1">
                <a:solidFill>
                  <a:schemeClr val="dk1"/>
                </a:solidFill>
                <a:latin typeface="Arial"/>
                <a:ea typeface="Arial"/>
                <a:cs typeface="Arial"/>
                <a:sym typeface="Arial"/>
              </a:rPr>
              <a:t>Nat. Rev. Dis. Primers </a:t>
            </a:r>
            <a:r>
              <a:rPr lang="en-US" sz="900">
                <a:solidFill>
                  <a:schemeClr val="dk1"/>
                </a:solidFill>
                <a:latin typeface="Arial"/>
                <a:ea typeface="Arial"/>
                <a:cs typeface="Arial"/>
                <a:sym typeface="Arial"/>
              </a:rPr>
              <a:t>doi:10.1038/nrdp.2016.67</a:t>
            </a:r>
            <a:endParaRPr/>
          </a:p>
        </p:txBody>
      </p:sp>
      <p:pic>
        <p:nvPicPr>
          <p:cNvPr id="168" name="Google Shape;168;p9" descr="nrdp201667-f2.jpg"/>
          <p:cNvPicPr preferRelativeResize="0"/>
          <p:nvPr/>
        </p:nvPicPr>
        <p:blipFill rotWithShape="1">
          <a:blip r:embed="rId3">
            <a:alphaModFix/>
          </a:blip>
          <a:srcRect/>
          <a:stretch/>
        </p:blipFill>
        <p:spPr>
          <a:xfrm>
            <a:off x="2381250" y="1147764"/>
            <a:ext cx="7429500" cy="4371975"/>
          </a:xfrm>
          <a:prstGeom prst="rect">
            <a:avLst/>
          </a:prstGeom>
          <a:noFill/>
          <a:ln>
            <a:noFill/>
          </a:ln>
        </p:spPr>
      </p:pic>
      <p:sp>
        <p:nvSpPr>
          <p:cNvPr id="169" name="Google Shape;169;p9"/>
          <p:cNvSpPr/>
          <p:nvPr/>
        </p:nvSpPr>
        <p:spPr>
          <a:xfrm>
            <a:off x="4051139" y="1147764"/>
            <a:ext cx="4722470" cy="3164291"/>
          </a:xfrm>
          <a:prstGeom prst="wedgeEllipseCallout">
            <a:avLst>
              <a:gd name="adj1" fmla="val -20833"/>
              <a:gd name="adj2" fmla="val 62500"/>
            </a:avLst>
          </a:prstGeom>
          <a:solidFill>
            <a:schemeClr val="lt1"/>
          </a:solidFill>
          <a:ln>
            <a:noFill/>
          </a:ln>
          <a:effectLst>
            <a:outerShdw blurRad="190500" dist="228600" dir="2700000" algn="ctr">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FF0000"/>
                </a:solidFill>
                <a:latin typeface="Calibri"/>
                <a:ea typeface="Calibri"/>
                <a:cs typeface="Calibri"/>
                <a:sym typeface="Calibri"/>
              </a:rPr>
              <a:t>12% </a:t>
            </a:r>
            <a:r>
              <a:rPr lang="en-US" sz="2800" b="0" i="0" u="none" strike="noStrike" cap="none">
                <a:solidFill>
                  <a:srgbClr val="000000"/>
                </a:solidFill>
                <a:latin typeface="Calibri"/>
                <a:ea typeface="Calibri"/>
                <a:cs typeface="Calibri"/>
                <a:sym typeface="Calibri"/>
              </a:rPr>
              <a:t>of all blindness cases worldwide in 2014 </a:t>
            </a:r>
            <a:r>
              <a:rPr lang="en-US" sz="1400">
                <a:solidFill>
                  <a:schemeClr val="lt1"/>
                </a:solidFill>
                <a:latin typeface="Calibri"/>
                <a:ea typeface="Calibri"/>
                <a:cs typeface="Calibri"/>
                <a:sym typeface="Calibri"/>
              </a:rPr>
              <a:t>s worldwide</a:t>
            </a: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3.8"/>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3299</TotalTime>
  <Words>879</Words>
  <Application>Microsoft Office PowerPoint</Application>
  <PresentationFormat>Widescreen</PresentationFormat>
  <Paragraphs>204</Paragraphs>
  <Slides>52</Slides>
  <Notes>46</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Bahnschrift</vt:lpstr>
      <vt:lpstr>Questrial</vt:lpstr>
      <vt:lpstr>Calibri</vt:lpstr>
      <vt:lpstr>Roboto Slab Light</vt:lpstr>
      <vt:lpstr>Arial Rounded MT Bold</vt:lpstr>
      <vt:lpstr>arial</vt:lpstr>
      <vt:lpstr>arial</vt:lpstr>
      <vt:lpstr>Comfortaa</vt:lpstr>
      <vt:lpstr>Arial Rounded</vt:lpstr>
      <vt:lpstr>Office Theme</vt:lpstr>
      <vt:lpstr>Numerical Analysis of Aqueous Humor Flow in Healthy and Glaucomatous Eyes using a MIG Stent and artificial TM.</vt:lpstr>
      <vt:lpstr>Outline</vt:lpstr>
      <vt:lpstr>01</vt:lpstr>
      <vt:lpstr>Objective</vt:lpstr>
      <vt:lpstr>02</vt:lpstr>
      <vt:lpstr>Glaucoma</vt:lpstr>
      <vt:lpstr>Normal Aqueous Humor Flow</vt:lpstr>
      <vt:lpstr>PowerPoint Presentation</vt:lpstr>
      <vt:lpstr>PowerPoint Presentation</vt:lpstr>
      <vt:lpstr>Treatments</vt:lpstr>
      <vt:lpstr>03</vt:lpstr>
      <vt:lpstr>Workflow </vt:lpstr>
      <vt:lpstr>Finite element analysis</vt:lpstr>
      <vt:lpstr>PowerPoint Presentation</vt:lpstr>
      <vt:lpstr>FEM equations</vt:lpstr>
      <vt:lpstr>FEM equations</vt:lpstr>
      <vt:lpstr>PowerPoint Presentation</vt:lpstr>
      <vt:lpstr>PowerPoint Presentation</vt:lpstr>
      <vt:lpstr>Boundary Conditions</vt:lpstr>
      <vt:lpstr>Modelling</vt:lpstr>
      <vt:lpstr>Eye</vt:lpstr>
      <vt:lpstr>PowerPoint Presentation</vt:lpstr>
      <vt:lpstr>Flow Domain</vt:lpstr>
      <vt:lpstr>PowerPoint Presentation</vt:lpstr>
      <vt:lpstr>PowerPoint Presentation</vt:lpstr>
      <vt:lpstr>PowerPoint Presentation</vt:lpstr>
      <vt:lpstr>PowerPoint Presentation</vt:lpstr>
      <vt:lpstr>PowerPoint Presentation</vt:lpstr>
      <vt:lpstr>PowerPoint Presentation</vt:lpstr>
      <vt:lpstr>Stent Modeling</vt:lpstr>
      <vt:lpstr>PowerPoint Presentation</vt:lpstr>
      <vt:lpstr>PowerPoint Presentation</vt:lpstr>
      <vt:lpstr>PowerPoint Presentation</vt:lpstr>
      <vt:lpstr>PowerPoint Presentation</vt:lpstr>
      <vt:lpstr>Engineered TM</vt:lpstr>
      <vt:lpstr>Engineered TM</vt:lpstr>
      <vt:lpstr>PowerPoint Presentation</vt:lpstr>
      <vt:lpstr>PowerPoint Presentation</vt:lpstr>
      <vt:lpstr>PowerPoint Presentation</vt:lpstr>
      <vt:lpstr>Posterior eye</vt:lpstr>
      <vt:lpstr>PowerPoint Presentation</vt:lpstr>
      <vt:lpstr>PowerPoint Presentation</vt:lpstr>
      <vt:lpstr>PowerPoint Presentation</vt:lpstr>
      <vt:lpstr>PowerPoint Presentation</vt:lpstr>
      <vt:lpstr>PowerPoint Presentation</vt:lpstr>
      <vt:lpstr>PowerPoint Presentation</vt:lpstr>
      <vt:lpstr>04</vt:lpstr>
      <vt:lpstr>Future work</vt:lpstr>
      <vt:lpstr>05</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Analysis of Aqueous Humor Flow in Healthy and Glaucomatous Eyes using a MIG Stent and artificial TM.</dc:title>
  <dc:creator>Haidi Sayed</dc:creator>
  <cp:lastModifiedBy>hager abdullah</cp:lastModifiedBy>
  <cp:revision>17</cp:revision>
  <dcterms:created xsi:type="dcterms:W3CDTF">2023-02-26T20:47:04Z</dcterms:created>
  <dcterms:modified xsi:type="dcterms:W3CDTF">2023-07-17T17:58:13Z</dcterms:modified>
</cp:coreProperties>
</file>